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5"/>
  </p:notesMasterIdLst>
  <p:sldIdLst>
    <p:sldId id="327" r:id="rId2"/>
    <p:sldId id="261" r:id="rId3"/>
    <p:sldId id="328" r:id="rId4"/>
    <p:sldId id="329" r:id="rId5"/>
    <p:sldId id="265" r:id="rId6"/>
    <p:sldId id="266" r:id="rId7"/>
    <p:sldId id="331" r:id="rId8"/>
    <p:sldId id="332" r:id="rId9"/>
    <p:sldId id="267" r:id="rId10"/>
    <p:sldId id="268" r:id="rId11"/>
    <p:sldId id="270" r:id="rId12"/>
    <p:sldId id="271" r:id="rId13"/>
    <p:sldId id="333" r:id="rId14"/>
    <p:sldId id="314" r:id="rId15"/>
    <p:sldId id="316" r:id="rId16"/>
    <p:sldId id="318" r:id="rId17"/>
    <p:sldId id="319" r:id="rId18"/>
    <p:sldId id="320" r:id="rId19"/>
    <p:sldId id="321" r:id="rId20"/>
    <p:sldId id="322" r:id="rId21"/>
    <p:sldId id="272" r:id="rId22"/>
    <p:sldId id="273" r:id="rId23"/>
    <p:sldId id="274" r:id="rId24"/>
    <p:sldId id="275" r:id="rId25"/>
    <p:sldId id="293" r:id="rId26"/>
    <p:sldId id="335" r:id="rId27"/>
    <p:sldId id="336" r:id="rId28"/>
    <p:sldId id="337" r:id="rId29"/>
    <p:sldId id="338" r:id="rId30"/>
    <p:sldId id="339" r:id="rId31"/>
    <p:sldId id="340" r:id="rId32"/>
    <p:sldId id="341" r:id="rId33"/>
    <p:sldId id="325" r:id="rId3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485" autoAdjust="0"/>
    <p:restoredTop sz="94660"/>
  </p:normalViewPr>
  <p:slideViewPr>
    <p:cSldViewPr snapToGrid="0" snapToObjects="1">
      <p:cViewPr>
        <p:scale>
          <a:sx n="67" d="100"/>
          <a:sy n="67" d="100"/>
        </p:scale>
        <p:origin x="-151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A8ECF23-7580-499A-A04B-FB28EC9E4D44}" type="datetimeFigureOut">
              <a:rPr lang="en-US" smtClean="0"/>
              <a:t>11/22/2015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B00CB3F-600F-4309-91CE-9E551F0B44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66530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00CB3F-600F-4309-91CE-9E551F0B4467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749549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2795B279-AFE7-46FD-A20B-398FAF683255}" type="slidenum">
              <a:rPr lang="en-US" altLang="en-US" smtClean="0">
                <a:latin typeface="Arial" pitchFamily="34" charset="0"/>
              </a:rPr>
              <a:pPr/>
              <a:t>27</a:t>
            </a:fld>
            <a:endParaRPr lang="en-US" altLang="en-US" smtClean="0">
              <a:latin typeface="Arial" pitchFamily="34" charset="0"/>
            </a:endParaRPr>
          </a:p>
        </p:txBody>
      </p:sp>
      <p:sp>
        <p:nvSpPr>
          <p:cNvPr id="808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090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/>
            <a:endParaRPr lang="en-US" alt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05D1A0-C4FE-174A-A9A3-155CC5DE5A83}" type="datetimeFigureOut">
              <a:rPr lang="en-US" smtClean="0"/>
              <a:t>11/22/2015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DCE651-E7B8-A145-AD5E-2F13093112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99882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05D1A0-C4FE-174A-A9A3-155CC5DE5A83}" type="datetimeFigureOut">
              <a:rPr lang="en-US" smtClean="0"/>
              <a:t>11/22/2015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DCE651-E7B8-A145-AD5E-2F13093112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52937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05D1A0-C4FE-174A-A9A3-155CC5DE5A83}" type="datetimeFigureOut">
              <a:rPr lang="en-US" smtClean="0"/>
              <a:t>11/22/2015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DCE651-E7B8-A145-AD5E-2F13093112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55468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05D1A0-C4FE-174A-A9A3-155CC5DE5A83}" type="datetimeFigureOut">
              <a:rPr lang="en-US" smtClean="0"/>
              <a:t>11/22/2015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DCE651-E7B8-A145-AD5E-2F13093112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84606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05D1A0-C4FE-174A-A9A3-155CC5DE5A83}" type="datetimeFigureOut">
              <a:rPr lang="en-US" smtClean="0"/>
              <a:t>11/22/2015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DCE651-E7B8-A145-AD5E-2F13093112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4274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05D1A0-C4FE-174A-A9A3-155CC5DE5A83}" type="datetimeFigureOut">
              <a:rPr lang="en-US" smtClean="0"/>
              <a:t>11/22/2015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DCE651-E7B8-A145-AD5E-2F13093112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90030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05D1A0-C4FE-174A-A9A3-155CC5DE5A83}" type="datetimeFigureOut">
              <a:rPr lang="en-US" smtClean="0"/>
              <a:t>11/22/2015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DCE651-E7B8-A145-AD5E-2F13093112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35281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05D1A0-C4FE-174A-A9A3-155CC5DE5A83}" type="datetimeFigureOut">
              <a:rPr lang="en-US" smtClean="0"/>
              <a:t>11/22/2015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DCE651-E7B8-A145-AD5E-2F13093112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38873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05D1A0-C4FE-174A-A9A3-155CC5DE5A83}" type="datetimeFigureOut">
              <a:rPr lang="en-US" smtClean="0"/>
              <a:t>11/22/2015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DCE651-E7B8-A145-AD5E-2F13093112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2440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05D1A0-C4FE-174A-A9A3-155CC5DE5A83}" type="datetimeFigureOut">
              <a:rPr lang="en-US" smtClean="0"/>
              <a:t>11/22/2015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DCE651-E7B8-A145-AD5E-2F13093112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33818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05D1A0-C4FE-174A-A9A3-155CC5DE5A83}" type="datetimeFigureOut">
              <a:rPr lang="en-US" smtClean="0"/>
              <a:t>11/22/2015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DCE651-E7B8-A145-AD5E-2F13093112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39437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05D1A0-C4FE-174A-A9A3-155CC5DE5A83}" type="datetimeFigureOut">
              <a:rPr lang="en-US" smtClean="0"/>
              <a:t>11/22/2015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DCE651-E7B8-A145-AD5E-2F13093112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42730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sz="6700" b="1" dirty="0" smtClean="0">
                <a:solidFill>
                  <a:srgbClr val="C00000"/>
                </a:solidFill>
              </a:rPr>
              <a:t>Female sex hormones </a:t>
            </a:r>
            <a:endParaRPr lang="ar-SA" dirty="0">
              <a:solidFill>
                <a:srgbClr val="C00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421688"/>
            <a:ext cx="6400800" cy="1217111"/>
          </a:xfrm>
        </p:spPr>
        <p:txBody>
          <a:bodyPr/>
          <a:lstStyle/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423422142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</a:rPr>
              <a:t>Types of estrogen 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15364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648929" y="1417638"/>
            <a:ext cx="7167710" cy="4407979"/>
          </a:xfrm>
        </p:spPr>
        <p:txBody>
          <a:bodyPr>
            <a:noAutofit/>
          </a:bodyPr>
          <a:lstStyle/>
          <a:p>
            <a:pPr marL="514350" indent="-514350" eaLnBrk="1" hangingPunct="1">
              <a:lnSpc>
                <a:spcPct val="90000"/>
              </a:lnSpc>
              <a:buFont typeface="+mj-lt"/>
              <a:buAutoNum type="arabicPeriod"/>
            </a:pPr>
            <a:r>
              <a:rPr lang="en-US" b="1" dirty="0" smtClean="0"/>
              <a:t>Natural estrogens</a:t>
            </a:r>
          </a:p>
          <a:p>
            <a:pPr lvl="1">
              <a:lnSpc>
                <a:spcPct val="90000"/>
              </a:lnSpc>
            </a:pPr>
            <a:r>
              <a:rPr lang="en-US" sz="2800" dirty="0" err="1" smtClean="0"/>
              <a:t>Estradiol</a:t>
            </a:r>
            <a:endParaRPr lang="en-US" sz="2800" dirty="0" smtClean="0"/>
          </a:p>
          <a:p>
            <a:pPr lvl="1">
              <a:lnSpc>
                <a:spcPct val="90000"/>
              </a:lnSpc>
            </a:pPr>
            <a:r>
              <a:rPr lang="en-US" sz="2800" dirty="0" err="1" smtClean="0"/>
              <a:t>Estriol</a:t>
            </a:r>
            <a:endParaRPr lang="en-US" sz="2800" dirty="0" smtClean="0"/>
          </a:p>
          <a:p>
            <a:pPr lvl="1">
              <a:lnSpc>
                <a:spcPct val="90000"/>
              </a:lnSpc>
            </a:pPr>
            <a:r>
              <a:rPr lang="en-US" sz="2800" dirty="0" err="1" smtClean="0"/>
              <a:t>Estrone</a:t>
            </a:r>
            <a:endParaRPr lang="en-US" sz="2800" dirty="0" smtClean="0"/>
          </a:p>
          <a:p>
            <a:pPr marL="514350" indent="-514350" eaLnBrk="1" hangingPunct="1">
              <a:lnSpc>
                <a:spcPct val="90000"/>
              </a:lnSpc>
              <a:buFont typeface="+mj-lt"/>
              <a:buAutoNum type="arabicPeriod" startAt="2"/>
            </a:pPr>
            <a:r>
              <a:rPr lang="en-US" b="1" dirty="0" smtClean="0"/>
              <a:t>Synthetic estrogens</a:t>
            </a:r>
          </a:p>
          <a:p>
            <a:pPr lvl="1">
              <a:lnSpc>
                <a:spcPct val="90000"/>
              </a:lnSpc>
            </a:pPr>
            <a:r>
              <a:rPr lang="en-US" sz="2800" dirty="0" err="1" smtClean="0"/>
              <a:t>Ethinyl</a:t>
            </a:r>
            <a:r>
              <a:rPr lang="en-US" sz="2800" dirty="0" smtClean="0"/>
              <a:t> estradiol</a:t>
            </a:r>
          </a:p>
          <a:p>
            <a:pPr lvl="1">
              <a:lnSpc>
                <a:spcPct val="90000"/>
              </a:lnSpc>
            </a:pPr>
            <a:endParaRPr lang="en-US" sz="2800" dirty="0" smtClean="0"/>
          </a:p>
          <a:p>
            <a:pPr marL="0" indent="0">
              <a:lnSpc>
                <a:spcPct val="90000"/>
              </a:lnSpc>
              <a:buNone/>
            </a:pPr>
            <a:r>
              <a:rPr lang="en-US" b="1" u="sng" dirty="0" smtClean="0"/>
              <a:t>Routes of </a:t>
            </a:r>
            <a:r>
              <a:rPr lang="en-US" b="1" u="sng" dirty="0" err="1" smtClean="0"/>
              <a:t>adminstration</a:t>
            </a:r>
            <a:r>
              <a:rPr lang="en-US" b="1" u="sng" dirty="0" smtClean="0"/>
              <a:t> </a:t>
            </a:r>
          </a:p>
          <a:p>
            <a:pPr lvl="1">
              <a:lnSpc>
                <a:spcPct val="90000"/>
              </a:lnSpc>
            </a:pPr>
            <a:r>
              <a:rPr lang="en-US" sz="2800" dirty="0" smtClean="0"/>
              <a:t>Oral</a:t>
            </a:r>
            <a:endParaRPr lang="en-US" sz="2800" dirty="0"/>
          </a:p>
          <a:p>
            <a:pPr lvl="1">
              <a:lnSpc>
                <a:spcPct val="90000"/>
              </a:lnSpc>
            </a:pPr>
            <a:r>
              <a:rPr lang="en-US" sz="2800" dirty="0" smtClean="0"/>
              <a:t>IM</a:t>
            </a:r>
            <a:endParaRPr lang="en-US" sz="2800" dirty="0"/>
          </a:p>
          <a:p>
            <a:pPr lvl="1">
              <a:lnSpc>
                <a:spcPct val="90000"/>
              </a:lnSpc>
            </a:pPr>
            <a:r>
              <a:rPr lang="en-US" sz="2800" dirty="0" smtClean="0"/>
              <a:t>Transdermal</a:t>
            </a:r>
            <a:endParaRPr lang="en-US" sz="2800" dirty="0"/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dirty="0" smtClean="0"/>
          </a:p>
        </p:txBody>
      </p:sp>
      <p:sp>
        <p:nvSpPr>
          <p:cNvPr id="1536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AA7557B2-BC68-4DB6-B5E1-927FE71C0ED7}" type="slidenum">
              <a:rPr lang="en-US" smtClean="0"/>
              <a:pPr/>
              <a:t>10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683266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AAB296A-6774-4AE6-968F-4C88934B60FC}" type="slidenum">
              <a:rPr lang="en-US" smtClean="0"/>
              <a:pPr/>
              <a:t>11</a:t>
            </a:fld>
            <a:endParaRPr lang="en-US" smtClean="0"/>
          </a:p>
        </p:txBody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16196" y="1066812"/>
            <a:ext cx="8214846" cy="50292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3000" b="1" u="sng" dirty="0"/>
              <a:t>Uses of </a:t>
            </a:r>
            <a:r>
              <a:rPr lang="en-US" sz="3000" b="1" u="sng" dirty="0" smtClean="0"/>
              <a:t>Estrogens:</a:t>
            </a:r>
          </a:p>
          <a:p>
            <a:pPr marL="0" indent="0">
              <a:buNone/>
            </a:pPr>
            <a:endParaRPr lang="en-US" sz="3000" u="sng" dirty="0" smtClean="0"/>
          </a:p>
          <a:p>
            <a:pPr marL="514350" indent="-514350" eaLnBrk="1" hangingPunct="1">
              <a:buFont typeface="+mj-lt"/>
              <a:buAutoNum type="arabicPeriod"/>
            </a:pPr>
            <a:r>
              <a:rPr lang="en-US" sz="3000" dirty="0" smtClean="0"/>
              <a:t>Hormone Replacement therapy:</a:t>
            </a:r>
          </a:p>
          <a:p>
            <a:pPr lvl="1" eaLnBrk="1" hangingPunct="1"/>
            <a:r>
              <a:rPr lang="en-US" sz="3000" dirty="0" smtClean="0"/>
              <a:t>Primary </a:t>
            </a:r>
            <a:r>
              <a:rPr lang="en-US" sz="3000" dirty="0" err="1" smtClean="0"/>
              <a:t>hypogonadism</a:t>
            </a:r>
            <a:endParaRPr lang="en-US" sz="3000" dirty="0" smtClean="0"/>
          </a:p>
          <a:p>
            <a:pPr lvl="1" eaLnBrk="1" hangingPunct="1"/>
            <a:r>
              <a:rPr lang="en-US" sz="3000" dirty="0" smtClean="0"/>
              <a:t>Premature ovarian failure; surgical removal of ovaries </a:t>
            </a:r>
          </a:p>
          <a:p>
            <a:pPr lvl="1" eaLnBrk="1" hangingPunct="1"/>
            <a:r>
              <a:rPr lang="en-US" sz="3000" dirty="0" smtClean="0"/>
              <a:t>Menopause </a:t>
            </a:r>
          </a:p>
          <a:p>
            <a:pPr marL="514350" indent="-514350" eaLnBrk="1" hangingPunct="1">
              <a:buFont typeface="+mj-lt"/>
              <a:buAutoNum type="arabicPeriod"/>
            </a:pPr>
            <a:r>
              <a:rPr lang="en-US" sz="3000" dirty="0" smtClean="0"/>
              <a:t>Oral contraception</a:t>
            </a:r>
          </a:p>
          <a:p>
            <a:pPr marL="514350" indent="-514350" eaLnBrk="1" hangingPunct="1">
              <a:buFont typeface="+mj-lt"/>
              <a:buAutoNum type="arabicPeriod"/>
            </a:pPr>
            <a:r>
              <a:rPr lang="en-US" sz="3000" dirty="0" smtClean="0"/>
              <a:t>Osteoporosis</a:t>
            </a:r>
          </a:p>
          <a:p>
            <a:pPr marL="514350" indent="-514350" eaLnBrk="1" hangingPunct="1">
              <a:buFont typeface="+mj-lt"/>
              <a:buAutoNum type="arabicPeriod"/>
            </a:pPr>
            <a:r>
              <a:rPr lang="en-US" sz="3000" dirty="0" smtClean="0"/>
              <a:t>Atrophic vaginitis</a:t>
            </a:r>
          </a:p>
        </p:txBody>
      </p:sp>
    </p:spTree>
    <p:extLst>
      <p:ext uri="{BB962C8B-B14F-4D97-AF65-F5344CB8AC3E}">
        <p14:creationId xmlns:p14="http://schemas.microsoft.com/office/powerpoint/2010/main" val="1474150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5B63992-8760-4A89-B2F5-2377F1E7DDBC}" type="slidenum">
              <a:rPr lang="en-US" smtClean="0"/>
              <a:pPr/>
              <a:t>12</a:t>
            </a:fld>
            <a:endParaRPr lang="en-US" smtClean="0"/>
          </a:p>
        </p:txBody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800" b="1" u="sng" dirty="0" smtClean="0"/>
              <a:t>Adverse </a:t>
            </a:r>
            <a:r>
              <a:rPr lang="en-US" sz="2800" b="1" u="sng" dirty="0"/>
              <a:t>effects</a:t>
            </a:r>
            <a:endParaRPr lang="en-US" sz="2800" u="sng" dirty="0" smtClean="0"/>
          </a:p>
          <a:p>
            <a:pPr eaLnBrk="1" hangingPunct="1"/>
            <a:r>
              <a:rPr lang="en-US" sz="2800" dirty="0" smtClean="0"/>
              <a:t>Nausea, vomiting</a:t>
            </a:r>
          </a:p>
          <a:p>
            <a:pPr eaLnBrk="1" hangingPunct="1"/>
            <a:r>
              <a:rPr lang="en-US" sz="2800" dirty="0" smtClean="0"/>
              <a:t>Thromboembolic problems</a:t>
            </a:r>
          </a:p>
          <a:p>
            <a:pPr eaLnBrk="1" hangingPunct="1"/>
            <a:r>
              <a:rPr lang="en-US" sz="2800" dirty="0" smtClean="0"/>
              <a:t>Myocardial infarction</a:t>
            </a:r>
          </a:p>
          <a:p>
            <a:pPr eaLnBrk="1" hangingPunct="1"/>
            <a:r>
              <a:rPr lang="en-US" sz="2800" dirty="0" smtClean="0"/>
              <a:t>Breast Ca</a:t>
            </a:r>
          </a:p>
          <a:p>
            <a:pPr eaLnBrk="1" hangingPunct="1"/>
            <a:r>
              <a:rPr lang="en-US" sz="2800" dirty="0" smtClean="0"/>
              <a:t>Endometrial Ca</a:t>
            </a:r>
          </a:p>
          <a:p>
            <a:pPr eaLnBrk="1" hangingPunct="1"/>
            <a:r>
              <a:rPr lang="en-US" sz="2800" dirty="0" smtClean="0"/>
              <a:t>Postmenopausal uterine bleeding</a:t>
            </a:r>
          </a:p>
          <a:p>
            <a:pPr eaLnBrk="1" hangingPunct="1"/>
            <a:r>
              <a:rPr lang="en-US" sz="2800" dirty="0" smtClean="0"/>
              <a:t>Diethylstilbestrol: Clear cell Ca (cervical &amp; vagina)</a:t>
            </a:r>
          </a:p>
        </p:txBody>
      </p:sp>
    </p:spTree>
    <p:extLst>
      <p:ext uri="{BB962C8B-B14F-4D97-AF65-F5344CB8AC3E}">
        <p14:creationId xmlns:p14="http://schemas.microsoft.com/office/powerpoint/2010/main" val="755150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US" sz="2800" dirty="0" smtClean="0"/>
              <a:t>Prolonged </a:t>
            </a:r>
            <a:r>
              <a:rPr lang="en-US" sz="2800" dirty="0"/>
              <a:t>administrations of estrogen </a:t>
            </a:r>
            <a:r>
              <a:rPr lang="en-US" sz="2800" dirty="0">
                <a:sym typeface="Wingdings"/>
              </a:rPr>
              <a:t> abnormal endometrial hyperplasia, abnormal bleeding patterns, </a:t>
            </a:r>
            <a:r>
              <a:rPr lang="en-US" sz="2800" dirty="0" smtClean="0">
                <a:sym typeface="Wingdings"/>
              </a:rPr>
              <a:t>associated </a:t>
            </a:r>
            <a:r>
              <a:rPr lang="en-US" sz="2800" dirty="0">
                <a:sym typeface="Wingdings"/>
              </a:rPr>
              <a:t>with high incidence of endometrial cancer</a:t>
            </a:r>
            <a:r>
              <a:rPr lang="en-US" sz="2800" dirty="0" smtClean="0">
                <a:sym typeface="Wingdings"/>
              </a:rPr>
              <a:t>.</a:t>
            </a:r>
          </a:p>
          <a:p>
            <a:pPr algn="just"/>
            <a:r>
              <a:rPr lang="en-US" sz="2800" dirty="0" smtClean="0">
                <a:sym typeface="Wingdings"/>
              </a:rPr>
              <a:t>This can </a:t>
            </a:r>
            <a:r>
              <a:rPr lang="en-US" sz="2800" dirty="0">
                <a:sym typeface="Wingdings"/>
              </a:rPr>
              <a:t>be prevented </a:t>
            </a:r>
            <a:r>
              <a:rPr lang="en-US" sz="2800" dirty="0" smtClean="0">
                <a:sym typeface="Wingdings"/>
              </a:rPr>
              <a:t>by administration of  </a:t>
            </a:r>
            <a:r>
              <a:rPr lang="en-US" sz="2800" dirty="0">
                <a:sym typeface="Wingdings"/>
              </a:rPr>
              <a:t>progesterone accompanies the </a:t>
            </a:r>
            <a:r>
              <a:rPr lang="en-US" sz="2800" dirty="0" smtClean="0">
                <a:sym typeface="Wingdings"/>
              </a:rPr>
              <a:t>estrogen.</a:t>
            </a:r>
          </a:p>
          <a:p>
            <a:pPr algn="just"/>
            <a:r>
              <a:rPr lang="en-US" sz="2800" dirty="0" smtClean="0">
                <a:sym typeface="Wingdings"/>
              </a:rPr>
              <a:t>Thus</a:t>
            </a:r>
            <a:r>
              <a:rPr lang="en-US" sz="2800" dirty="0">
                <a:sym typeface="Wingdings"/>
              </a:rPr>
              <a:t>, women taking </a:t>
            </a:r>
            <a:r>
              <a:rPr lang="en-US" sz="2800" dirty="0" smtClean="0">
                <a:sym typeface="Wingdings"/>
              </a:rPr>
              <a:t>HRT must </a:t>
            </a:r>
            <a:r>
              <a:rPr lang="en-US" sz="2800" dirty="0">
                <a:sym typeface="Wingdings"/>
              </a:rPr>
              <a:t>also take a progesterone </a:t>
            </a:r>
            <a:r>
              <a:rPr lang="en-US" sz="2800" dirty="0" smtClean="0">
                <a:sym typeface="Wingdings"/>
              </a:rPr>
              <a:t>unless </a:t>
            </a:r>
            <a:r>
              <a:rPr lang="en-US" sz="2800" dirty="0">
                <a:sym typeface="Wingdings"/>
              </a:rPr>
              <a:t>they have had a hysterectomy.</a:t>
            </a:r>
            <a:endParaRPr lang="en-US" sz="2800" dirty="0"/>
          </a:p>
          <a:p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51123660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16D1995D-C95F-4FDC-856B-A5ABF9FADDF3}" type="slidenum">
              <a:rPr lang="en-US" smtClean="0"/>
              <a:pPr/>
              <a:t>14</a:t>
            </a:fld>
            <a:endParaRPr lang="en-US" smtClean="0"/>
          </a:p>
        </p:txBody>
      </p:sp>
      <p:sp>
        <p:nvSpPr>
          <p:cNvPr id="3584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68705" y="707934"/>
            <a:ext cx="8281219" cy="1444727"/>
          </a:xfrm>
        </p:spPr>
        <p:txBody>
          <a:bodyPr>
            <a:normAutofit/>
          </a:bodyPr>
          <a:lstStyle/>
          <a:p>
            <a:pPr eaLnBrk="1" hangingPunct="1"/>
            <a:r>
              <a:rPr lang="en-US" sz="3600" b="1" dirty="0" smtClean="0">
                <a:solidFill>
                  <a:srgbClr val="C00000"/>
                </a:solidFill>
              </a:rPr>
              <a:t>5. Selective estrogen receptor modulators (SERMs)</a:t>
            </a:r>
          </a:p>
        </p:txBody>
      </p:sp>
      <p:sp>
        <p:nvSpPr>
          <p:cNvPr id="35844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68705" y="2152661"/>
            <a:ext cx="8568817" cy="3943339"/>
          </a:xfrm>
        </p:spPr>
        <p:txBody>
          <a:bodyPr>
            <a:normAutofit/>
          </a:bodyPr>
          <a:lstStyle/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en-US" sz="3000" b="1" dirty="0" err="1" smtClean="0">
                <a:solidFill>
                  <a:schemeClr val="tx1"/>
                </a:solidFill>
              </a:rPr>
              <a:t>Tamoxifen</a:t>
            </a:r>
            <a:r>
              <a:rPr lang="en-US" sz="3000" b="1" dirty="0" smtClean="0">
                <a:solidFill>
                  <a:schemeClr val="tx1"/>
                </a:solidFill>
              </a:rPr>
              <a:t>, </a:t>
            </a:r>
            <a:r>
              <a:rPr lang="en-US" sz="3000" b="1" dirty="0" err="1" smtClean="0">
                <a:solidFill>
                  <a:schemeClr val="tx1"/>
                </a:solidFill>
              </a:rPr>
              <a:t>Raloxifene</a:t>
            </a:r>
            <a:endParaRPr lang="en-US" sz="3000" b="1" dirty="0">
              <a:solidFill>
                <a:schemeClr val="tx1"/>
              </a:solidFill>
            </a:endParaRP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en-US" sz="3000" dirty="0" smtClean="0">
                <a:solidFill>
                  <a:schemeClr val="tx1"/>
                </a:solidFill>
              </a:rPr>
              <a:t>These are drugs that interact with estrogen receptors  but have different effects on different tissues. 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en-US" sz="3000" dirty="0" smtClean="0">
                <a:solidFill>
                  <a:schemeClr val="tx1"/>
                </a:solidFill>
              </a:rPr>
              <a:t>They can show </a:t>
            </a:r>
            <a:r>
              <a:rPr lang="en-US" sz="3000" dirty="0" err="1" smtClean="0">
                <a:solidFill>
                  <a:schemeClr val="tx1"/>
                </a:solidFill>
              </a:rPr>
              <a:t>agonism</a:t>
            </a:r>
            <a:r>
              <a:rPr lang="en-US" sz="3000" dirty="0" smtClean="0">
                <a:solidFill>
                  <a:schemeClr val="tx1"/>
                </a:solidFill>
              </a:rPr>
              <a:t> or antagonism depending upon the tissue type.</a:t>
            </a:r>
          </a:p>
          <a:p>
            <a:pPr algn="just" eaLnBrk="1" hangingPunct="1"/>
            <a:endParaRPr lang="en-US" sz="3000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1439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53932FBB-2C50-4845-B84C-045038FFCCFC}" type="slidenum">
              <a:rPr lang="en-US" smtClean="0"/>
              <a:pPr/>
              <a:t>15</a:t>
            </a:fld>
            <a:endParaRPr lang="en-US" smtClean="0"/>
          </a:p>
        </p:txBody>
      </p:sp>
      <p:sp>
        <p:nvSpPr>
          <p:cNvPr id="3686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dirty="0" smtClean="0">
                <a:solidFill>
                  <a:srgbClr val="C00000"/>
                </a:solidFill>
              </a:rPr>
              <a:t>A. </a:t>
            </a:r>
            <a:r>
              <a:rPr lang="en-US" b="1" dirty="0" err="1" smtClean="0">
                <a:solidFill>
                  <a:srgbClr val="C00000"/>
                </a:solidFill>
              </a:rPr>
              <a:t>Tamoxifen</a:t>
            </a:r>
            <a:endParaRPr lang="en-US" b="1" dirty="0" smtClean="0">
              <a:solidFill>
                <a:srgbClr val="C00000"/>
              </a:solidFill>
            </a:endParaRPr>
          </a:p>
        </p:txBody>
      </p:sp>
      <p:sp>
        <p:nvSpPr>
          <p:cNvPr id="3686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47484" y="1386348"/>
            <a:ext cx="8844115" cy="5257800"/>
          </a:xfrm>
        </p:spPr>
        <p:txBody>
          <a:bodyPr>
            <a:noAutofit/>
          </a:bodyPr>
          <a:lstStyle/>
          <a:p>
            <a:pPr algn="just" eaLnBrk="1" hangingPunct="1"/>
            <a:r>
              <a:rPr lang="en-US" sz="2900" b="1" dirty="0" err="1" smtClean="0">
                <a:solidFill>
                  <a:srgbClr val="3333FF"/>
                </a:solidFill>
              </a:rPr>
              <a:t>Antiestrogenic</a:t>
            </a:r>
            <a:r>
              <a:rPr lang="en-US" sz="2900" b="1" dirty="0" smtClean="0">
                <a:solidFill>
                  <a:srgbClr val="3333FF"/>
                </a:solidFill>
              </a:rPr>
              <a:t> effect:</a:t>
            </a:r>
            <a:r>
              <a:rPr lang="en-US" sz="2900" dirty="0" smtClean="0"/>
              <a:t>  </a:t>
            </a:r>
            <a:r>
              <a:rPr lang="en-US" sz="2900" b="1" dirty="0" smtClean="0"/>
              <a:t>on Breast</a:t>
            </a:r>
          </a:p>
          <a:p>
            <a:pPr lvl="1" algn="just" eaLnBrk="1" hangingPunct="1"/>
            <a:r>
              <a:rPr lang="en-US" sz="2900" dirty="0" smtClean="0"/>
              <a:t>Effective in the treatment of breast Ca in patients with tumor cells that are estrogen receptor- positive.</a:t>
            </a:r>
          </a:p>
          <a:p>
            <a:pPr lvl="1" algn="just" eaLnBrk="1" hangingPunct="1"/>
            <a:r>
              <a:rPr lang="en-US" sz="2900" dirty="0" smtClean="0"/>
              <a:t>can be given after surgery to eradicate </a:t>
            </a:r>
            <a:r>
              <a:rPr lang="en-US" sz="2900" dirty="0" err="1" smtClean="0"/>
              <a:t>micrometastases</a:t>
            </a:r>
            <a:endParaRPr lang="en-US" sz="2900" dirty="0" smtClean="0"/>
          </a:p>
          <a:p>
            <a:pPr algn="just" eaLnBrk="1" hangingPunct="1"/>
            <a:r>
              <a:rPr lang="en-US" sz="2900" b="1" dirty="0" smtClean="0">
                <a:solidFill>
                  <a:srgbClr val="FF0000"/>
                </a:solidFill>
              </a:rPr>
              <a:t>Estrogenic effect:</a:t>
            </a:r>
            <a:r>
              <a:rPr lang="en-US" sz="2900" dirty="0" smtClean="0"/>
              <a:t>  </a:t>
            </a:r>
            <a:r>
              <a:rPr lang="en-US" sz="2900" b="1" dirty="0" smtClean="0"/>
              <a:t>on Endometrium</a:t>
            </a:r>
          </a:p>
          <a:p>
            <a:pPr lvl="1" algn="just" eaLnBrk="1" hangingPunct="1"/>
            <a:r>
              <a:rPr lang="en-US" sz="2900" dirty="0" smtClean="0"/>
              <a:t>Can cause endometrial Ca</a:t>
            </a:r>
          </a:p>
          <a:p>
            <a:pPr lvl="1" algn="just" eaLnBrk="1" hangingPunct="1"/>
            <a:r>
              <a:rPr lang="en-US" sz="2900" dirty="0" smtClean="0"/>
              <a:t>Not prescribed to treat breast Ca for longer than 3-5 years in non-</a:t>
            </a:r>
            <a:r>
              <a:rPr lang="en-US" sz="2900" dirty="0" err="1" smtClean="0"/>
              <a:t>hysterectomized</a:t>
            </a:r>
            <a:r>
              <a:rPr lang="en-US" sz="2900" dirty="0" smtClean="0"/>
              <a:t> women</a:t>
            </a:r>
          </a:p>
        </p:txBody>
      </p:sp>
    </p:spTree>
    <p:extLst>
      <p:ext uri="{BB962C8B-B14F-4D97-AF65-F5344CB8AC3E}">
        <p14:creationId xmlns:p14="http://schemas.microsoft.com/office/powerpoint/2010/main" val="3719192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020F38AA-F2C7-4E21-A4F1-0AA186D3B782}" type="slidenum">
              <a:rPr lang="en-US" smtClean="0"/>
              <a:pPr/>
              <a:t>16</a:t>
            </a:fld>
            <a:endParaRPr lang="en-US" smtClean="0"/>
          </a:p>
        </p:txBody>
      </p:sp>
      <p:sp>
        <p:nvSpPr>
          <p:cNvPr id="3789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951037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en-US" sz="2800" b="1" dirty="0" smtClean="0"/>
              <a:t>Adverse effects: </a:t>
            </a:r>
            <a:endParaRPr lang="en-US" sz="2800" dirty="0" smtClean="0"/>
          </a:p>
          <a:p>
            <a:pPr lvl="1"/>
            <a:r>
              <a:rPr lang="en-US" dirty="0" smtClean="0"/>
              <a:t>Nausea/Vomiting</a:t>
            </a:r>
          </a:p>
          <a:p>
            <a:pPr lvl="1"/>
            <a:r>
              <a:rPr lang="en-US" b="1" dirty="0" smtClean="0">
                <a:solidFill>
                  <a:srgbClr val="3333FF"/>
                </a:solidFill>
              </a:rPr>
              <a:t>Hot flashes</a:t>
            </a:r>
          </a:p>
          <a:p>
            <a:pPr lvl="1"/>
            <a:r>
              <a:rPr lang="en-US" dirty="0" smtClean="0"/>
              <a:t>Vaginal bleeding</a:t>
            </a:r>
          </a:p>
          <a:p>
            <a:pPr lvl="1"/>
            <a:r>
              <a:rPr lang="en-US" b="1" dirty="0" smtClean="0">
                <a:solidFill>
                  <a:srgbClr val="3333FF"/>
                </a:solidFill>
              </a:rPr>
              <a:t>Risk of Endometrial Ca</a:t>
            </a:r>
          </a:p>
          <a:p>
            <a:pPr lvl="1"/>
            <a:r>
              <a:rPr lang="en-US" dirty="0" err="1" smtClean="0"/>
              <a:t>Thromboembolic</a:t>
            </a:r>
            <a:r>
              <a:rPr lang="en-US" dirty="0" smtClean="0"/>
              <a:t> disorders</a:t>
            </a:r>
          </a:p>
        </p:txBody>
      </p:sp>
    </p:spTree>
    <p:extLst>
      <p:ext uri="{BB962C8B-B14F-4D97-AF65-F5344CB8AC3E}">
        <p14:creationId xmlns:p14="http://schemas.microsoft.com/office/powerpoint/2010/main" val="1791585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50573465-0B1B-4EBF-BC6F-927D2034A17A}" type="slidenum">
              <a:rPr lang="en-US" smtClean="0"/>
              <a:pPr/>
              <a:t>17</a:t>
            </a:fld>
            <a:endParaRPr lang="en-US" smtClean="0"/>
          </a:p>
        </p:txBody>
      </p:sp>
      <p:sp>
        <p:nvSpPr>
          <p:cNvPr id="3891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dirty="0" smtClean="0">
                <a:solidFill>
                  <a:srgbClr val="C00000"/>
                </a:solidFill>
              </a:rPr>
              <a:t>B. </a:t>
            </a:r>
            <a:r>
              <a:rPr lang="en-US" b="1" dirty="0" err="1" smtClean="0">
                <a:solidFill>
                  <a:srgbClr val="C00000"/>
                </a:solidFill>
              </a:rPr>
              <a:t>Raloxifene</a:t>
            </a:r>
            <a:endParaRPr lang="en-US" b="1" dirty="0" smtClean="0">
              <a:solidFill>
                <a:srgbClr val="C00000"/>
              </a:solidFill>
            </a:endParaRPr>
          </a:p>
        </p:txBody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71943" y="1600200"/>
            <a:ext cx="8421329" cy="4800600"/>
          </a:xfrm>
        </p:spPr>
        <p:txBody>
          <a:bodyPr>
            <a:normAutofit/>
          </a:bodyPr>
          <a:lstStyle/>
          <a:p>
            <a:pPr algn="just" eaLnBrk="1" hangingPunct="1"/>
            <a:r>
              <a:rPr lang="en-US" sz="3000" b="1" dirty="0" err="1" smtClean="0">
                <a:solidFill>
                  <a:srgbClr val="3333FF"/>
                </a:solidFill>
              </a:rPr>
              <a:t>Antiestrogenic</a:t>
            </a:r>
            <a:r>
              <a:rPr lang="en-US" sz="3000" b="1" dirty="0" smtClean="0">
                <a:solidFill>
                  <a:srgbClr val="3333FF"/>
                </a:solidFill>
              </a:rPr>
              <a:t> effect</a:t>
            </a:r>
            <a:r>
              <a:rPr lang="en-US" sz="3000" dirty="0" smtClean="0"/>
              <a:t>: </a:t>
            </a:r>
            <a:r>
              <a:rPr lang="en-US" sz="3000" b="1" dirty="0" smtClean="0"/>
              <a:t>Breast, Endometrium</a:t>
            </a:r>
          </a:p>
          <a:p>
            <a:pPr algn="just" eaLnBrk="1" hangingPunct="1"/>
            <a:r>
              <a:rPr lang="en-US" sz="3000" b="1" dirty="0" smtClean="0">
                <a:solidFill>
                  <a:srgbClr val="FF0000"/>
                </a:solidFill>
              </a:rPr>
              <a:t>Estrogenic effect</a:t>
            </a:r>
            <a:r>
              <a:rPr lang="en-US" sz="3000" dirty="0" smtClean="0"/>
              <a:t>: </a:t>
            </a:r>
            <a:r>
              <a:rPr lang="en-US" sz="3000" b="1" dirty="0" smtClean="0"/>
              <a:t>Bones, lipid metabolism </a:t>
            </a:r>
          </a:p>
          <a:p>
            <a:pPr algn="just" eaLnBrk="1" hangingPunct="1"/>
            <a:endParaRPr lang="en-US" sz="3000" dirty="0" smtClean="0"/>
          </a:p>
          <a:p>
            <a:pPr algn="just"/>
            <a:r>
              <a:rPr lang="en-US" sz="3000" dirty="0" smtClean="0"/>
              <a:t>Unlike </a:t>
            </a:r>
            <a:r>
              <a:rPr lang="en-US" sz="3000" dirty="0" err="1" smtClean="0"/>
              <a:t>Tamoxifen</a:t>
            </a:r>
            <a:r>
              <a:rPr lang="en-US" sz="3000" dirty="0" smtClean="0"/>
              <a:t>, it does not increase the risk of endometrial Ca.</a:t>
            </a:r>
          </a:p>
          <a:p>
            <a:pPr algn="just"/>
            <a:r>
              <a:rPr lang="en-US" sz="3000" dirty="0" smtClean="0"/>
              <a:t>Approved to be used for the prevention of osteoporosis in postmenopausal women</a:t>
            </a:r>
          </a:p>
        </p:txBody>
      </p:sp>
    </p:spTree>
    <p:extLst>
      <p:ext uri="{BB962C8B-B14F-4D97-AF65-F5344CB8AC3E}">
        <p14:creationId xmlns:p14="http://schemas.microsoft.com/office/powerpoint/2010/main" val="277368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038E6907-0F63-4D07-85D3-FFA63A57A743}" type="slidenum">
              <a:rPr lang="en-US" smtClean="0"/>
              <a:pPr/>
              <a:t>18</a:t>
            </a:fld>
            <a:endParaRPr lang="en-US" smtClean="0"/>
          </a:p>
        </p:txBody>
      </p:sp>
      <p:sp>
        <p:nvSpPr>
          <p:cNvPr id="39939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228600"/>
            <a:ext cx="8229600" cy="1371600"/>
          </a:xfrm>
        </p:spPr>
        <p:txBody>
          <a:bodyPr/>
          <a:lstStyle/>
          <a:p>
            <a:pPr eaLnBrk="1" hangingPunct="1"/>
            <a:r>
              <a:rPr lang="en-US" b="1" dirty="0" smtClean="0">
                <a:solidFill>
                  <a:srgbClr val="C00000"/>
                </a:solidFill>
              </a:rPr>
              <a:t>6. Estrogen antagonists</a:t>
            </a:r>
          </a:p>
        </p:txBody>
      </p:sp>
      <p:sp>
        <p:nvSpPr>
          <p:cNvPr id="3994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1226" y="1600200"/>
            <a:ext cx="8686800" cy="4181168"/>
          </a:xfrm>
        </p:spPr>
        <p:txBody>
          <a:bodyPr>
            <a:noAutofit/>
          </a:bodyPr>
          <a:lstStyle/>
          <a:p>
            <a:pPr algn="just" eaLnBrk="1" hangingPunct="1">
              <a:lnSpc>
                <a:spcPct val="90000"/>
              </a:lnSpc>
            </a:pPr>
            <a:r>
              <a:rPr lang="en-US" sz="2800" b="1" dirty="0" smtClean="0"/>
              <a:t>Clomiphene (Ovulation inducer):</a:t>
            </a:r>
          </a:p>
          <a:p>
            <a:pPr lvl="1" algn="just">
              <a:lnSpc>
                <a:spcPct val="90000"/>
              </a:lnSpc>
            </a:pPr>
            <a:r>
              <a:rPr lang="en-US" dirty="0" smtClean="0"/>
              <a:t>It blocks estrogen receptors in the hypothalamus and anterior pituitary so reduces negative feedback                 </a:t>
            </a:r>
          </a:p>
          <a:p>
            <a:pPr lvl="1" algn="just">
              <a:lnSpc>
                <a:spcPct val="90000"/>
              </a:lnSpc>
            </a:pPr>
            <a:r>
              <a:rPr lang="en-US" b="1" dirty="0" smtClean="0">
                <a:cs typeface="Arial" charset="0"/>
              </a:rPr>
              <a:t>↑ </a:t>
            </a:r>
            <a:r>
              <a:rPr lang="en-US" b="1" dirty="0" smtClean="0"/>
              <a:t>FSH and LH </a:t>
            </a:r>
            <a:r>
              <a:rPr lang="en-US" dirty="0" smtClean="0"/>
              <a:t>secretion leads to ovarian follicle development and ovulation</a:t>
            </a:r>
          </a:p>
          <a:p>
            <a:pPr lvl="1" algn="just">
              <a:lnSpc>
                <a:spcPct val="90000"/>
              </a:lnSpc>
            </a:pPr>
            <a:r>
              <a:rPr lang="en-CA" dirty="0" smtClean="0"/>
              <a:t>Side effects include;</a:t>
            </a:r>
            <a:r>
              <a:rPr lang="en-US" dirty="0" smtClean="0"/>
              <a:t> </a:t>
            </a:r>
            <a:r>
              <a:rPr lang="en-CA" dirty="0" smtClean="0"/>
              <a:t>Multiple pregnancies,  </a:t>
            </a:r>
            <a:r>
              <a:rPr lang="en-CA" dirty="0"/>
              <a:t>Enlarged cystic ovaries</a:t>
            </a:r>
            <a:r>
              <a:rPr lang="en-CA" dirty="0" smtClean="0"/>
              <a:t>.</a:t>
            </a:r>
          </a:p>
          <a:p>
            <a:pPr lvl="1" algn="just">
              <a:lnSpc>
                <a:spcPct val="90000"/>
              </a:lnSpc>
            </a:pPr>
            <a:r>
              <a:rPr lang="en-US" dirty="0" smtClean="0"/>
              <a:t>Used for Inadequate ovulation or </a:t>
            </a:r>
            <a:r>
              <a:rPr lang="en-US" dirty="0"/>
              <a:t>low sperm count in males</a:t>
            </a:r>
          </a:p>
          <a:p>
            <a:pPr lvl="1" algn="just" eaLnBrk="1" hangingPunct="1">
              <a:lnSpc>
                <a:spcPct val="90000"/>
              </a:lnSpc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968129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dirty="0" smtClean="0">
                <a:solidFill>
                  <a:srgbClr val="C00000"/>
                </a:solidFill>
              </a:rPr>
              <a:t>7. Aromatase inhibitors</a:t>
            </a:r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62232" y="1447800"/>
            <a:ext cx="8952271" cy="5181600"/>
          </a:xfrm>
        </p:spPr>
        <p:txBody>
          <a:bodyPr/>
          <a:lstStyle/>
          <a:p>
            <a:pPr eaLnBrk="1" hangingPunct="1"/>
            <a:r>
              <a:rPr lang="en-US" sz="2800" dirty="0" err="1" smtClean="0"/>
              <a:t>Anastrozole</a:t>
            </a:r>
            <a:r>
              <a:rPr lang="en-US" sz="2800" dirty="0"/>
              <a:t> </a:t>
            </a:r>
            <a:r>
              <a:rPr lang="en-US" sz="2800" dirty="0" smtClean="0"/>
              <a:t>: non-steroidal agents; competitive inhibitors</a:t>
            </a:r>
          </a:p>
          <a:p>
            <a:pPr eaLnBrk="1" hangingPunct="1"/>
            <a:r>
              <a:rPr lang="en-US" sz="2800" dirty="0" err="1" smtClean="0"/>
              <a:t>Exemestane</a:t>
            </a:r>
            <a:r>
              <a:rPr lang="en-US" sz="2800" dirty="0" smtClean="0"/>
              <a:t> : steroidal agent; irreversible inhibitor</a:t>
            </a:r>
          </a:p>
          <a:p>
            <a:pPr eaLnBrk="1" hangingPunct="1"/>
            <a:endParaRPr lang="en-US" dirty="0" smtClean="0"/>
          </a:p>
        </p:txBody>
      </p:sp>
      <p:sp>
        <p:nvSpPr>
          <p:cNvPr id="4198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D65CC44-BEF4-437C-B85E-D4B0035B6EF8}" type="slidenum">
              <a:rPr lang="en-US" smtClean="0"/>
              <a:pPr/>
              <a:t>19</a:t>
            </a:fld>
            <a:endParaRPr lang="en-US" smtClean="0"/>
          </a:p>
        </p:txBody>
      </p:sp>
      <p:pic>
        <p:nvPicPr>
          <p:cNvPr id="41989" name="Picture 4" descr="untitled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47800" y="3776663"/>
            <a:ext cx="5943600" cy="2852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990" name="Rectangle 5"/>
          <p:cNvSpPr>
            <a:spLocks noChangeArrowheads="1"/>
          </p:cNvSpPr>
          <p:nvPr/>
        </p:nvSpPr>
        <p:spPr bwMode="auto">
          <a:xfrm>
            <a:off x="6553200" y="6019800"/>
            <a:ext cx="838200" cy="304800"/>
          </a:xfrm>
          <a:prstGeom prst="rect">
            <a:avLst/>
          </a:prstGeom>
          <a:solidFill>
            <a:srgbClr val="D8C6D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1400" b="1"/>
              <a:t>Estradiol</a:t>
            </a:r>
          </a:p>
        </p:txBody>
      </p:sp>
      <p:sp>
        <p:nvSpPr>
          <p:cNvPr id="41991" name="Rectangle 6"/>
          <p:cNvSpPr>
            <a:spLocks noChangeArrowheads="1"/>
          </p:cNvSpPr>
          <p:nvPr/>
        </p:nvSpPr>
        <p:spPr bwMode="auto">
          <a:xfrm>
            <a:off x="6553200" y="4724400"/>
            <a:ext cx="838200" cy="304800"/>
          </a:xfrm>
          <a:prstGeom prst="rect">
            <a:avLst/>
          </a:prstGeom>
          <a:solidFill>
            <a:srgbClr val="D8C6D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1400" b="1"/>
              <a:t>Estrone</a:t>
            </a:r>
          </a:p>
        </p:txBody>
      </p:sp>
      <p:sp>
        <p:nvSpPr>
          <p:cNvPr id="41992" name="Rectangle 7"/>
          <p:cNvSpPr>
            <a:spLocks noChangeArrowheads="1"/>
          </p:cNvSpPr>
          <p:nvPr/>
        </p:nvSpPr>
        <p:spPr bwMode="auto">
          <a:xfrm>
            <a:off x="6477000" y="3733800"/>
            <a:ext cx="762000" cy="304800"/>
          </a:xfrm>
          <a:prstGeom prst="rect">
            <a:avLst/>
          </a:prstGeom>
          <a:solidFill>
            <a:srgbClr val="D8C6D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1400" b="1"/>
              <a:t>Estriol</a:t>
            </a:r>
          </a:p>
        </p:txBody>
      </p:sp>
    </p:spTree>
    <p:extLst>
      <p:ext uri="{BB962C8B-B14F-4D97-AF65-F5344CB8AC3E}">
        <p14:creationId xmlns:p14="http://schemas.microsoft.com/office/powerpoint/2010/main" val="1096186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0ACF3DD9-F40D-4710-B519-4329F24F7088}" type="slidenum">
              <a:rPr lang="en-US" smtClean="0"/>
              <a:pPr/>
              <a:t>2</a:t>
            </a:fld>
            <a:endParaRPr lang="en-US" smtClean="0"/>
          </a:p>
        </p:txBody>
      </p:sp>
      <p:sp>
        <p:nvSpPr>
          <p:cNvPr id="6147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52400" y="685800"/>
            <a:ext cx="8839200" cy="1676400"/>
          </a:xfrm>
        </p:spPr>
        <p:txBody>
          <a:bodyPr/>
          <a:lstStyle/>
          <a:p>
            <a:pPr eaLnBrk="1" hangingPunct="1"/>
            <a:r>
              <a:rPr lang="en-US" sz="4000" b="1" dirty="0" smtClean="0">
                <a:solidFill>
                  <a:srgbClr val="C00000"/>
                </a:solidFill>
              </a:rPr>
              <a:t>Gonadotropin releasing hormone</a:t>
            </a:r>
            <a:br>
              <a:rPr lang="en-US" sz="4000" b="1" dirty="0" smtClean="0">
                <a:solidFill>
                  <a:srgbClr val="C00000"/>
                </a:solidFill>
              </a:rPr>
            </a:br>
            <a:r>
              <a:rPr lang="en-US" sz="3600" b="1" dirty="0" smtClean="0">
                <a:solidFill>
                  <a:srgbClr val="C00000"/>
                </a:solidFill>
              </a:rPr>
              <a:t> (</a:t>
            </a:r>
            <a:r>
              <a:rPr lang="en-US" sz="3600" b="1" dirty="0" err="1" smtClean="0">
                <a:solidFill>
                  <a:srgbClr val="C00000"/>
                </a:solidFill>
              </a:rPr>
              <a:t>GnRH</a:t>
            </a:r>
            <a:r>
              <a:rPr lang="en-US" sz="3600" b="1" dirty="0" smtClean="0">
                <a:solidFill>
                  <a:srgbClr val="C00000"/>
                </a:solidFill>
              </a:rPr>
              <a:t>)</a:t>
            </a:r>
          </a:p>
        </p:txBody>
      </p:sp>
      <p:sp>
        <p:nvSpPr>
          <p:cNvPr id="6148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142999" y="3352800"/>
            <a:ext cx="7366819" cy="2209800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</a:pPr>
            <a:r>
              <a:rPr lang="en-US" dirty="0" smtClean="0">
                <a:solidFill>
                  <a:schemeClr val="tx1"/>
                </a:solidFill>
              </a:rPr>
              <a:t>Released in</a:t>
            </a:r>
            <a:r>
              <a:rPr lang="en-US" dirty="0" smtClean="0"/>
              <a:t> </a:t>
            </a:r>
            <a:r>
              <a:rPr lang="en-US" b="1" i="1" dirty="0" smtClean="0">
                <a:solidFill>
                  <a:srgbClr val="3333FF"/>
                </a:solidFill>
              </a:rPr>
              <a:t>“</a:t>
            </a:r>
            <a:r>
              <a:rPr lang="en-US" b="1" i="1" dirty="0" err="1" smtClean="0">
                <a:solidFill>
                  <a:srgbClr val="3333FF"/>
                </a:solidFill>
              </a:rPr>
              <a:t>pulsalite</a:t>
            </a:r>
            <a:r>
              <a:rPr lang="en-US" b="1" i="1" dirty="0" smtClean="0">
                <a:solidFill>
                  <a:srgbClr val="3333FF"/>
                </a:solidFill>
              </a:rPr>
              <a:t> manner”</a:t>
            </a:r>
            <a:r>
              <a:rPr lang="en-US" i="1" dirty="0" smtClean="0"/>
              <a:t> </a:t>
            </a:r>
            <a:r>
              <a:rPr lang="en-US" dirty="0" smtClean="0">
                <a:solidFill>
                  <a:schemeClr val="tx1"/>
                </a:solidFill>
              </a:rPr>
              <a:t>from the hypothalamus and acts on Pituitary to stimulate the secretion of gonadotropins-</a:t>
            </a:r>
          </a:p>
          <a:p>
            <a:pPr eaLnBrk="1" hangingPunct="1">
              <a:lnSpc>
                <a:spcPct val="90000"/>
              </a:lnSpc>
            </a:pPr>
            <a:r>
              <a:rPr lang="en-US" b="1" dirty="0" smtClean="0">
                <a:solidFill>
                  <a:srgbClr val="3333FF"/>
                </a:solidFill>
              </a:rPr>
              <a:t>FSH &amp; LH</a:t>
            </a:r>
          </a:p>
        </p:txBody>
      </p:sp>
    </p:spTree>
    <p:extLst>
      <p:ext uri="{BB962C8B-B14F-4D97-AF65-F5344CB8AC3E}">
        <p14:creationId xmlns:p14="http://schemas.microsoft.com/office/powerpoint/2010/main" val="2564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19AA34F0-70E2-4F9D-989B-ACA0DA0375E7}" type="slidenum">
              <a:rPr lang="en-US" smtClean="0"/>
              <a:pPr/>
              <a:t>20</a:t>
            </a:fld>
            <a:endParaRPr lang="en-US" smtClean="0"/>
          </a:p>
        </p:txBody>
      </p:sp>
      <p:sp>
        <p:nvSpPr>
          <p:cNvPr id="4301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988142"/>
            <a:ext cx="8229600" cy="5717458"/>
          </a:xfrm>
        </p:spPr>
        <p:txBody>
          <a:bodyPr>
            <a:normAutofit/>
          </a:bodyPr>
          <a:lstStyle/>
          <a:p>
            <a:pPr marL="0" indent="0" algn="just" eaLnBrk="1" hangingPunct="1">
              <a:lnSpc>
                <a:spcPct val="90000"/>
              </a:lnSpc>
              <a:buNone/>
            </a:pPr>
            <a:r>
              <a:rPr lang="en-US" sz="3000" b="1" u="sng" dirty="0" smtClean="0"/>
              <a:t>Mechanism of action: </a:t>
            </a:r>
          </a:p>
          <a:p>
            <a:pPr algn="just" eaLnBrk="1" hangingPunct="1">
              <a:lnSpc>
                <a:spcPct val="90000"/>
              </a:lnSpc>
            </a:pPr>
            <a:r>
              <a:rPr lang="en-US" sz="3000" dirty="0" smtClean="0"/>
              <a:t>Aromatase inhibitors block the synthesis of estrogens from androgen precursors by inhibiting aromatase enzyme.</a:t>
            </a:r>
          </a:p>
          <a:p>
            <a:pPr marL="0" indent="0" algn="just" eaLnBrk="1" hangingPunct="1">
              <a:lnSpc>
                <a:spcPct val="90000"/>
              </a:lnSpc>
              <a:buNone/>
            </a:pPr>
            <a:r>
              <a:rPr lang="en-US" sz="3000" b="1" u="sng" dirty="0" smtClean="0"/>
              <a:t>Uses: </a:t>
            </a:r>
          </a:p>
          <a:p>
            <a:pPr algn="just" eaLnBrk="1" hangingPunct="1">
              <a:lnSpc>
                <a:spcPct val="90000"/>
              </a:lnSpc>
            </a:pPr>
            <a:r>
              <a:rPr lang="en-US" sz="3000" dirty="0" smtClean="0"/>
              <a:t> it can be used to inhibit the growth of estrogen-dependent tumors e.g., breast cancer.</a:t>
            </a:r>
          </a:p>
          <a:p>
            <a:pPr algn="just" eaLnBrk="1" hangingPunct="1">
              <a:lnSpc>
                <a:spcPct val="90000"/>
              </a:lnSpc>
            </a:pPr>
            <a:r>
              <a:rPr lang="en-US" sz="3000" dirty="0" smtClean="0"/>
              <a:t>Used in postmenopausal women with advanced breast cancer. Unlike </a:t>
            </a:r>
            <a:r>
              <a:rPr lang="en-US" sz="3000" dirty="0" err="1" smtClean="0"/>
              <a:t>tamoxifen</a:t>
            </a:r>
            <a:r>
              <a:rPr lang="en-US" sz="3000" dirty="0" smtClean="0"/>
              <a:t>, they </a:t>
            </a:r>
            <a:r>
              <a:rPr lang="en-US" sz="3000" b="1" dirty="0" smtClean="0">
                <a:solidFill>
                  <a:srgbClr val="FF0000"/>
                </a:solidFill>
              </a:rPr>
              <a:t>DO NOT </a:t>
            </a:r>
            <a:r>
              <a:rPr lang="en-US" sz="3000" dirty="0" smtClean="0"/>
              <a:t>increase the risk of endometrial carcinoma or venous thromboembolism.</a:t>
            </a:r>
          </a:p>
          <a:p>
            <a:pPr algn="just">
              <a:lnSpc>
                <a:spcPct val="90000"/>
              </a:lnSpc>
            </a:pPr>
            <a:r>
              <a:rPr lang="en-US" sz="3000" dirty="0" smtClean="0"/>
              <a:t>Endometriosis</a:t>
            </a:r>
          </a:p>
        </p:txBody>
      </p:sp>
    </p:spTree>
    <p:extLst>
      <p:ext uri="{BB962C8B-B14F-4D97-AF65-F5344CB8AC3E}">
        <p14:creationId xmlns:p14="http://schemas.microsoft.com/office/powerpoint/2010/main" val="2935964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E85A810-C4C6-4690-8DB2-4BCCE7BB48FD}" type="slidenum">
              <a:rPr lang="en-US" smtClean="0"/>
              <a:pPr/>
              <a:t>21</a:t>
            </a:fld>
            <a:endParaRPr lang="en-US" smtClean="0"/>
          </a:p>
        </p:txBody>
      </p:sp>
      <p:sp>
        <p:nvSpPr>
          <p:cNvPr id="1945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dirty="0" smtClean="0">
                <a:solidFill>
                  <a:srgbClr val="C00000"/>
                </a:solidFill>
              </a:rPr>
              <a:t>8. </a:t>
            </a:r>
            <a:r>
              <a:rPr lang="en-US" b="1" dirty="0" err="1" smtClean="0">
                <a:solidFill>
                  <a:srgbClr val="C00000"/>
                </a:solidFill>
              </a:rPr>
              <a:t>Progestins</a:t>
            </a:r>
            <a:endParaRPr lang="en-US" b="1" dirty="0" smtClean="0">
              <a:solidFill>
                <a:srgbClr val="C00000"/>
              </a:solidFill>
            </a:endParaRPr>
          </a:p>
        </p:txBody>
      </p:sp>
      <p:sp>
        <p:nvSpPr>
          <p:cNvPr id="1946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</p:spPr>
        <p:txBody>
          <a:bodyPr>
            <a:normAutofit/>
          </a:bodyPr>
          <a:lstStyle/>
          <a:p>
            <a:pPr algn="just" eaLnBrk="1" hangingPunct="1"/>
            <a:r>
              <a:rPr lang="en-US" sz="3000" dirty="0" smtClean="0"/>
              <a:t>The physiological role of progesterone is maintenance of pregnancy</a:t>
            </a:r>
          </a:p>
          <a:p>
            <a:pPr lvl="2" algn="just" eaLnBrk="1" hangingPunct="1"/>
            <a:endParaRPr lang="en-US" sz="3000" dirty="0" smtClean="0"/>
          </a:p>
          <a:p>
            <a:pPr algn="just"/>
            <a:r>
              <a:rPr lang="en-US" sz="3000" b="1" dirty="0" err="1"/>
              <a:t>Progestins</a:t>
            </a:r>
            <a:r>
              <a:rPr lang="en-US" sz="3000" dirty="0" smtClean="0"/>
              <a:t> are often combined with estrogen in various formulations to counteract the harmful effects of estrogens (Estrogen can cause endometrial carcinoma)</a:t>
            </a:r>
          </a:p>
          <a:p>
            <a:pPr algn="just" eaLnBrk="1" hangingPunct="1"/>
            <a:endParaRPr lang="en-US" sz="3000" dirty="0" smtClean="0"/>
          </a:p>
        </p:txBody>
      </p:sp>
    </p:spTree>
    <p:extLst>
      <p:ext uri="{BB962C8B-B14F-4D97-AF65-F5344CB8AC3E}">
        <p14:creationId xmlns:p14="http://schemas.microsoft.com/office/powerpoint/2010/main" val="3833831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247E689-3631-4F98-BCD8-23222953DFEC}" type="slidenum">
              <a:rPr lang="en-US" smtClean="0"/>
              <a:pPr/>
              <a:t>22</a:t>
            </a:fld>
            <a:endParaRPr lang="en-US" smtClean="0"/>
          </a:p>
        </p:txBody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6982" y="1371600"/>
            <a:ext cx="8937522" cy="5181600"/>
          </a:xfrm>
        </p:spPr>
        <p:txBody>
          <a:bodyPr>
            <a:normAutofit/>
          </a:bodyPr>
          <a:lstStyle/>
          <a:p>
            <a:pPr marL="0" indent="0">
              <a:lnSpc>
                <a:spcPct val="90000"/>
              </a:lnSpc>
              <a:buNone/>
            </a:pPr>
            <a:r>
              <a:rPr lang="en-US" sz="2800" b="1" u="sng" dirty="0"/>
              <a:t>Types </a:t>
            </a:r>
            <a:r>
              <a:rPr lang="en-US" sz="2800" b="1" u="sng" dirty="0" err="1" smtClean="0"/>
              <a:t>Progestins</a:t>
            </a:r>
            <a:r>
              <a:rPr lang="en-US" sz="2800" b="1" u="sng" dirty="0" smtClean="0"/>
              <a:t>: </a:t>
            </a:r>
          </a:p>
          <a:p>
            <a:pPr marL="0" indent="0">
              <a:lnSpc>
                <a:spcPct val="90000"/>
              </a:lnSpc>
              <a:buNone/>
            </a:pPr>
            <a:endParaRPr lang="en-US" sz="2800" b="1" u="sng" dirty="0" smtClean="0">
              <a:solidFill>
                <a:srgbClr val="3333FF"/>
              </a:solidFill>
            </a:endParaRPr>
          </a:p>
          <a:p>
            <a:pPr marL="514350" indent="-514350" eaLnBrk="1" hangingPunct="1">
              <a:lnSpc>
                <a:spcPct val="90000"/>
              </a:lnSpc>
              <a:buFont typeface="+mj-lt"/>
              <a:buAutoNum type="arabicPeriod"/>
            </a:pPr>
            <a:r>
              <a:rPr lang="en-US" sz="2800" b="1" dirty="0" smtClean="0">
                <a:solidFill>
                  <a:srgbClr val="3333FF"/>
                </a:solidFill>
              </a:rPr>
              <a:t>Natural </a:t>
            </a:r>
            <a:r>
              <a:rPr lang="en-US" sz="2800" b="1" dirty="0" err="1" smtClean="0">
                <a:solidFill>
                  <a:srgbClr val="3333FF"/>
                </a:solidFill>
              </a:rPr>
              <a:t>progestins</a:t>
            </a:r>
            <a:r>
              <a:rPr lang="en-US" sz="2800" b="1" dirty="0" smtClean="0">
                <a:solidFill>
                  <a:srgbClr val="3333FF"/>
                </a:solidFill>
              </a:rPr>
              <a:t>: 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 smtClean="0"/>
              <a:t>Progesterone, 17-alpha </a:t>
            </a:r>
            <a:r>
              <a:rPr lang="en-US" dirty="0" err="1" smtClean="0"/>
              <a:t>hydroxyprogesterone</a:t>
            </a:r>
            <a:endParaRPr lang="en-US" dirty="0" smtClean="0"/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sz="2800" b="1" dirty="0" smtClean="0">
              <a:solidFill>
                <a:srgbClr val="3333FF"/>
              </a:solidFill>
            </a:endParaRPr>
          </a:p>
          <a:p>
            <a:pPr marL="514350" indent="-514350" eaLnBrk="1" hangingPunct="1">
              <a:lnSpc>
                <a:spcPct val="90000"/>
              </a:lnSpc>
              <a:buFont typeface="+mj-lt"/>
              <a:buAutoNum type="arabicPeriod" startAt="2"/>
            </a:pPr>
            <a:r>
              <a:rPr lang="en-US" sz="2800" b="1" dirty="0" smtClean="0">
                <a:solidFill>
                  <a:srgbClr val="3333FF"/>
                </a:solidFill>
              </a:rPr>
              <a:t>Synthetic </a:t>
            </a:r>
            <a:r>
              <a:rPr lang="en-US" sz="2800" b="1" dirty="0" err="1" smtClean="0">
                <a:solidFill>
                  <a:srgbClr val="3333FF"/>
                </a:solidFill>
              </a:rPr>
              <a:t>progestins</a:t>
            </a:r>
            <a:r>
              <a:rPr lang="en-US" sz="2800" b="1" dirty="0" smtClean="0">
                <a:solidFill>
                  <a:srgbClr val="3333FF"/>
                </a:solidFill>
              </a:rPr>
              <a:t>: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 err="1" smtClean="0"/>
              <a:t>Medroxyprogesterone</a:t>
            </a:r>
            <a:r>
              <a:rPr lang="en-US" dirty="0" smtClean="0"/>
              <a:t> (Oral-daily, IM every 1-3 month)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 err="1" smtClean="0"/>
              <a:t>Norgestrel</a:t>
            </a:r>
            <a:r>
              <a:rPr lang="en-US" dirty="0" smtClean="0"/>
              <a:t>, </a:t>
            </a:r>
            <a:r>
              <a:rPr lang="en-US" dirty="0" err="1" smtClean="0"/>
              <a:t>Levonorgestrel</a:t>
            </a:r>
            <a:endParaRPr lang="en-US" dirty="0" smtClean="0"/>
          </a:p>
          <a:p>
            <a:pPr lvl="1" eaLnBrk="1" hangingPunct="1">
              <a:lnSpc>
                <a:spcPct val="90000"/>
              </a:lnSpc>
            </a:pPr>
            <a:r>
              <a:rPr lang="en-US" dirty="0" err="1" smtClean="0"/>
              <a:t>Norgestimate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3333FF"/>
                </a:solidFill>
              </a:rPr>
              <a:t>(less androgenic)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 err="1" smtClean="0"/>
              <a:t>Desogestrel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3333FF"/>
                </a:solidFill>
              </a:rPr>
              <a:t>(less androgenic)</a:t>
            </a:r>
          </a:p>
        </p:txBody>
      </p:sp>
    </p:spTree>
    <p:extLst>
      <p:ext uri="{BB962C8B-B14F-4D97-AF65-F5344CB8AC3E}">
        <p14:creationId xmlns:p14="http://schemas.microsoft.com/office/powerpoint/2010/main" val="1764085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EBC0C37D-AEFD-4996-87B1-2529FE622019}" type="slidenum">
              <a:rPr lang="en-US" smtClean="0"/>
              <a:pPr/>
              <a:t>23</a:t>
            </a:fld>
            <a:endParaRPr lang="en-US" smtClean="0"/>
          </a:p>
        </p:txBody>
      </p:sp>
      <p:sp>
        <p:nvSpPr>
          <p:cNvPr id="2150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 dirty="0" smtClean="0">
              <a:solidFill>
                <a:srgbClr val="000099"/>
              </a:solidFill>
            </a:endParaRPr>
          </a:p>
        </p:txBody>
      </p:sp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1231" y="1600200"/>
            <a:ext cx="8804781" cy="452596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3000" b="1" u="sng" dirty="0" smtClean="0"/>
              <a:t>Uses: </a:t>
            </a:r>
          </a:p>
          <a:p>
            <a:pPr marL="514350" indent="-514350" eaLnBrk="1" hangingPunct="1">
              <a:buFont typeface="+mj-lt"/>
              <a:buAutoNum type="arabicPeriod"/>
            </a:pPr>
            <a:r>
              <a:rPr lang="en-US" sz="3000" dirty="0" smtClean="0"/>
              <a:t>As contraceptive and menopausal hormone therapy</a:t>
            </a:r>
          </a:p>
          <a:p>
            <a:pPr lvl="1" eaLnBrk="1" hangingPunct="1"/>
            <a:r>
              <a:rPr lang="en-US" sz="3000" dirty="0" smtClean="0"/>
              <a:t>Combined with estrogen (in COCPs &amp; menopausal hormonal therapy) </a:t>
            </a:r>
          </a:p>
          <a:p>
            <a:pPr lvl="1" eaLnBrk="1" hangingPunct="1"/>
            <a:r>
              <a:rPr lang="en-US" sz="3000" dirty="0" smtClean="0"/>
              <a:t>Progestin only contraceptive preparations</a:t>
            </a:r>
          </a:p>
          <a:p>
            <a:pPr lvl="1" eaLnBrk="1" hangingPunct="1"/>
            <a:r>
              <a:rPr lang="en-US" sz="3000" dirty="0" smtClean="0"/>
              <a:t>As </a:t>
            </a:r>
            <a:r>
              <a:rPr lang="en-US" sz="3000" dirty="0" smtClean="0"/>
              <a:t>post coital </a:t>
            </a:r>
            <a:r>
              <a:rPr lang="en-US" sz="3000" dirty="0" smtClean="0"/>
              <a:t>contraception</a:t>
            </a:r>
          </a:p>
          <a:p>
            <a:pPr marL="514350" indent="-514350" eaLnBrk="1" hangingPunct="1">
              <a:buFont typeface="+mj-lt"/>
              <a:buAutoNum type="arabicPeriod"/>
            </a:pPr>
            <a:r>
              <a:rPr lang="en-US" sz="3000" dirty="0" smtClean="0"/>
              <a:t>Dysmenorrhea</a:t>
            </a:r>
          </a:p>
          <a:p>
            <a:pPr marL="514350" indent="-514350" eaLnBrk="1" hangingPunct="1">
              <a:buFont typeface="+mj-lt"/>
              <a:buAutoNum type="arabicPeriod"/>
            </a:pPr>
            <a:r>
              <a:rPr lang="en-US" sz="3000" dirty="0" smtClean="0"/>
              <a:t>Dysfunctional uterine bleeding </a:t>
            </a:r>
          </a:p>
          <a:p>
            <a:pPr marL="514350" indent="-514350" eaLnBrk="1" hangingPunct="1">
              <a:buFont typeface="+mj-lt"/>
              <a:buAutoNum type="arabicPeriod"/>
            </a:pPr>
            <a:r>
              <a:rPr lang="en-US" sz="3000" dirty="0" smtClean="0"/>
              <a:t>Endometriosis</a:t>
            </a:r>
          </a:p>
        </p:txBody>
      </p:sp>
    </p:spTree>
    <p:extLst>
      <p:ext uri="{BB962C8B-B14F-4D97-AF65-F5344CB8AC3E}">
        <p14:creationId xmlns:p14="http://schemas.microsoft.com/office/powerpoint/2010/main" val="2842934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5DDD128-9E92-4290-820C-293206533B3A}" type="slidenum">
              <a:rPr lang="en-US" smtClean="0"/>
              <a:pPr/>
              <a:t>24</a:t>
            </a:fld>
            <a:endParaRPr lang="en-US" smtClean="0"/>
          </a:p>
        </p:txBody>
      </p:sp>
      <p:sp>
        <p:nvSpPr>
          <p:cNvPr id="2253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447799"/>
            <a:ext cx="8305800" cy="5273675"/>
          </a:xfrm>
        </p:spPr>
        <p:txBody>
          <a:bodyPr>
            <a:normAutofit fontScale="92500" lnSpcReduction="20000"/>
          </a:bodyPr>
          <a:lstStyle/>
          <a:p>
            <a:pPr marL="57150" indent="0">
              <a:lnSpc>
                <a:spcPct val="90000"/>
              </a:lnSpc>
              <a:buNone/>
            </a:pPr>
            <a:r>
              <a:rPr lang="en-US" sz="3000" b="1" u="sng" dirty="0"/>
              <a:t>Adverse </a:t>
            </a:r>
            <a:r>
              <a:rPr lang="en-US" sz="3000" b="1" u="sng" dirty="0" smtClean="0"/>
              <a:t>effects: </a:t>
            </a:r>
          </a:p>
          <a:p>
            <a:pPr lvl="1">
              <a:lnSpc>
                <a:spcPct val="90000"/>
              </a:lnSpc>
            </a:pPr>
            <a:r>
              <a:rPr lang="en-US" sz="3000" dirty="0" smtClean="0"/>
              <a:t>Edema</a:t>
            </a:r>
          </a:p>
          <a:p>
            <a:pPr lvl="1">
              <a:lnSpc>
                <a:spcPct val="90000"/>
              </a:lnSpc>
            </a:pPr>
            <a:r>
              <a:rPr lang="en-US" sz="3000" dirty="0" smtClean="0"/>
              <a:t>Depression</a:t>
            </a:r>
          </a:p>
          <a:p>
            <a:pPr lvl="1">
              <a:lnSpc>
                <a:spcPct val="90000"/>
              </a:lnSpc>
            </a:pPr>
            <a:r>
              <a:rPr lang="en-US" sz="3000" dirty="0" smtClean="0"/>
              <a:t>Breakthrough bleeding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sz="3000" b="1" dirty="0" smtClean="0"/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3000" b="1" u="sng" dirty="0" smtClean="0"/>
              <a:t>ADRs of </a:t>
            </a:r>
            <a:r>
              <a:rPr lang="en-US" sz="3000" b="1" u="sng" dirty="0" err="1" smtClean="0"/>
              <a:t>progestins</a:t>
            </a:r>
            <a:r>
              <a:rPr lang="en-US" sz="3000" b="1" u="sng" dirty="0" smtClean="0"/>
              <a:t> having Androgen-like activity: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3000" dirty="0" smtClean="0"/>
              <a:t>Increase the ratio of LDL to HDL cholesterol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3000" dirty="0" err="1" smtClean="0"/>
              <a:t>Thrombophlebitis</a:t>
            </a:r>
            <a:endParaRPr lang="en-US" sz="3000" dirty="0" smtClean="0"/>
          </a:p>
          <a:p>
            <a:pPr lvl="1" eaLnBrk="1" hangingPunct="1">
              <a:lnSpc>
                <a:spcPct val="90000"/>
              </a:lnSpc>
            </a:pPr>
            <a:r>
              <a:rPr lang="en-US" sz="3000" dirty="0" smtClean="0"/>
              <a:t>Pulmonary embolism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3000" dirty="0" smtClean="0"/>
              <a:t>Acne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3000" dirty="0" err="1" smtClean="0"/>
              <a:t>Hirsutism</a:t>
            </a:r>
            <a:endParaRPr lang="en-US" sz="3000" dirty="0" smtClean="0"/>
          </a:p>
          <a:p>
            <a:pPr lvl="1" eaLnBrk="1" hangingPunct="1">
              <a:lnSpc>
                <a:spcPct val="90000"/>
              </a:lnSpc>
            </a:pPr>
            <a:r>
              <a:rPr lang="en-US" sz="3000" dirty="0" smtClean="0"/>
              <a:t>Weight gain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3000" dirty="0" smtClean="0"/>
              <a:t>Liver dysfunction </a:t>
            </a:r>
          </a:p>
        </p:txBody>
      </p:sp>
    </p:spTree>
    <p:extLst>
      <p:ext uri="{BB962C8B-B14F-4D97-AF65-F5344CB8AC3E}">
        <p14:creationId xmlns:p14="http://schemas.microsoft.com/office/powerpoint/2010/main" val="2273054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A4D905E3-1899-43C2-9B03-6A2E400CE5CC}" type="slidenum">
              <a:rPr lang="en-US" smtClean="0"/>
              <a:pPr/>
              <a:t>25</a:t>
            </a:fld>
            <a:endParaRPr lang="en-US" smtClean="0"/>
          </a:p>
        </p:txBody>
      </p:sp>
      <p:sp>
        <p:nvSpPr>
          <p:cNvPr id="4096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dirty="0" smtClean="0">
                <a:solidFill>
                  <a:srgbClr val="C00000"/>
                </a:solidFill>
              </a:rPr>
              <a:t>9. Progesterone antagonist</a:t>
            </a:r>
          </a:p>
        </p:txBody>
      </p:sp>
      <p:sp>
        <p:nvSpPr>
          <p:cNvPr id="4096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600200"/>
            <a:ext cx="8305800" cy="4724400"/>
          </a:xfrm>
        </p:spPr>
        <p:txBody>
          <a:bodyPr>
            <a:normAutofit/>
          </a:bodyPr>
          <a:lstStyle/>
          <a:p>
            <a:pPr eaLnBrk="1" hangingPunct="1"/>
            <a:r>
              <a:rPr lang="en-US" sz="2800" b="1" dirty="0" smtClean="0"/>
              <a:t>Mifepristone:  </a:t>
            </a:r>
          </a:p>
          <a:p>
            <a:pPr lvl="1" eaLnBrk="1" hangingPunct="1"/>
            <a:r>
              <a:rPr lang="en-US" dirty="0" smtClean="0"/>
              <a:t>Progesterone receptor antagonist</a:t>
            </a:r>
          </a:p>
          <a:p>
            <a:pPr lvl="1" eaLnBrk="1" hangingPunct="1"/>
            <a:r>
              <a:rPr lang="en-US" dirty="0" smtClean="0"/>
              <a:t>Glucocorticoid receptor antagonist</a:t>
            </a:r>
          </a:p>
          <a:p>
            <a:pPr eaLnBrk="1" hangingPunct="1"/>
            <a:endParaRPr lang="en-US" sz="2800" dirty="0" smtClean="0"/>
          </a:p>
          <a:p>
            <a:r>
              <a:rPr lang="en-US" sz="2800" dirty="0" smtClean="0"/>
              <a:t>	</a:t>
            </a:r>
            <a:r>
              <a:rPr lang="en-US" sz="2800" b="1" u="sng" dirty="0" smtClean="0"/>
              <a:t>Therapeutic uses:</a:t>
            </a:r>
          </a:p>
          <a:p>
            <a:pPr lvl="1" eaLnBrk="1" hangingPunct="1"/>
            <a:r>
              <a:rPr lang="en-US" dirty="0" smtClean="0"/>
              <a:t>Medical termination of pregnancy</a:t>
            </a:r>
          </a:p>
          <a:p>
            <a:pPr eaLnBrk="1" hangingPunct="1">
              <a:buFontTx/>
              <a:buNone/>
            </a:pPr>
            <a:r>
              <a:rPr lang="en-US" sz="2800" dirty="0" smtClean="0"/>
              <a:t>		(Mifepristone followed 48 </a:t>
            </a:r>
            <a:r>
              <a:rPr lang="en-US" sz="2800" dirty="0" err="1" smtClean="0"/>
              <a:t>hrs</a:t>
            </a:r>
            <a:r>
              <a:rPr lang="en-US" sz="2800" dirty="0" smtClean="0"/>
              <a:t> later by Misoprostol)</a:t>
            </a:r>
          </a:p>
        </p:txBody>
      </p:sp>
    </p:spTree>
    <p:extLst>
      <p:ext uri="{BB962C8B-B14F-4D97-AF65-F5344CB8AC3E}">
        <p14:creationId xmlns:p14="http://schemas.microsoft.com/office/powerpoint/2010/main" val="1132351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7990"/>
            <a:ext cx="8229600" cy="798755"/>
          </a:xfrm>
        </p:spPr>
        <p:txBody>
          <a:bodyPr>
            <a:noAutofit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Infertility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0723" y="1032395"/>
            <a:ext cx="8627802" cy="5442154"/>
          </a:xfrm>
        </p:spPr>
        <p:txBody>
          <a:bodyPr>
            <a:noAutofit/>
          </a:bodyPr>
          <a:lstStyle/>
          <a:p>
            <a:pPr marL="457200" lvl="1" indent="-457200" algn="just">
              <a:buFont typeface="+mj-lt"/>
              <a:buAutoNum type="arabicPeriod"/>
            </a:pPr>
            <a:r>
              <a:rPr lang="en-US" sz="2600" b="1" u="sng" dirty="0" err="1" smtClean="0"/>
              <a:t>Clomifene</a:t>
            </a:r>
            <a:endParaRPr lang="en-US" sz="2600" b="1" u="sng" dirty="0" smtClean="0"/>
          </a:p>
          <a:p>
            <a:pPr marL="457200" lvl="1" indent="-457200" algn="just"/>
            <a:r>
              <a:rPr lang="en-US" altLang="en-US" sz="2600" dirty="0" smtClean="0"/>
              <a:t>Safest &amp; cheapest , </a:t>
            </a:r>
            <a:r>
              <a:rPr lang="en-US" sz="2600" dirty="0" err="1" smtClean="0"/>
              <a:t>Antiestrogens</a:t>
            </a:r>
            <a:endParaRPr lang="en-US" sz="2600" dirty="0"/>
          </a:p>
          <a:p>
            <a:pPr marL="514350" lvl="1" indent="-514350" algn="just">
              <a:buFont typeface="+mj-lt"/>
              <a:buAutoNum type="arabicPeriod" startAt="2"/>
            </a:pPr>
            <a:r>
              <a:rPr lang="en-US" sz="2600" b="1" u="sng" dirty="0">
                <a:sym typeface="Wingdings"/>
              </a:rPr>
              <a:t>Gonadotropins</a:t>
            </a:r>
          </a:p>
          <a:p>
            <a:pPr marL="514350" lvl="1" indent="-514350" algn="just"/>
            <a:r>
              <a:rPr lang="en-US" sz="2600" dirty="0">
                <a:sym typeface="Wingdings"/>
              </a:rPr>
              <a:t>Used in women with hypopituitarism  or do not respond to </a:t>
            </a:r>
            <a:r>
              <a:rPr lang="en-US" sz="2600" dirty="0" err="1">
                <a:sym typeface="Wingdings"/>
              </a:rPr>
              <a:t>clomifene</a:t>
            </a:r>
            <a:r>
              <a:rPr lang="en-US" sz="2600" dirty="0">
                <a:sym typeface="Wingdings"/>
              </a:rPr>
              <a:t> therapy.  </a:t>
            </a:r>
          </a:p>
          <a:p>
            <a:pPr marL="514350" lvl="1" indent="-514350" algn="just"/>
            <a:r>
              <a:rPr lang="en-US" sz="2600" dirty="0">
                <a:sym typeface="Wingdings"/>
              </a:rPr>
              <a:t>Treatment starts with daily injection of </a:t>
            </a:r>
            <a:r>
              <a:rPr lang="en-US" sz="2600" dirty="0" err="1">
                <a:sym typeface="Wingdings"/>
              </a:rPr>
              <a:t>menotrophin</a:t>
            </a:r>
            <a:r>
              <a:rPr lang="en-US" sz="2600" dirty="0">
                <a:sym typeface="Wingdings"/>
              </a:rPr>
              <a:t> (LH = FSH ) or  (FSH), followed by 1-2 large doses of chorionic gonadotropin (mostly LH) to induce ovulation.</a:t>
            </a:r>
          </a:p>
          <a:p>
            <a:pPr marL="514350" lvl="1" indent="-514350" algn="just"/>
            <a:r>
              <a:rPr lang="en-US" sz="2600" dirty="0">
                <a:sym typeface="Wingdings"/>
              </a:rPr>
              <a:t>Adverse Effects: Multiple births, </a:t>
            </a:r>
            <a:r>
              <a:rPr lang="en-US" altLang="en-US" sz="2600" dirty="0"/>
              <a:t>Ovarian </a:t>
            </a:r>
            <a:r>
              <a:rPr lang="en-US" altLang="en-US" sz="2600" dirty="0" err="1"/>
              <a:t>hyperstimulation</a:t>
            </a:r>
            <a:r>
              <a:rPr lang="en-US" altLang="en-US" sz="2600" dirty="0"/>
              <a:t> syndrome (OHSS), Bleeding, Low birth weight, Birth defects</a:t>
            </a:r>
          </a:p>
          <a:p>
            <a:pPr marL="514350" lvl="1" indent="-514350" algn="just"/>
            <a:r>
              <a:rPr lang="en-US" sz="2600" dirty="0">
                <a:sym typeface="Wingdings"/>
              </a:rPr>
              <a:t>In men with </a:t>
            </a:r>
            <a:r>
              <a:rPr lang="en-US" sz="2600" dirty="0" smtClean="0">
                <a:sym typeface="Wingdings"/>
              </a:rPr>
              <a:t>hypogonadism</a:t>
            </a:r>
            <a:r>
              <a:rPr lang="en-US" sz="2600" dirty="0">
                <a:sym typeface="Wingdings"/>
              </a:rPr>
              <a:t>, both LH and FSH are given to stimulate spermatogenesis and androgen release.</a:t>
            </a:r>
          </a:p>
          <a:p>
            <a:pPr algn="just">
              <a:buNone/>
            </a:pPr>
            <a:endParaRPr lang="en-US" sz="2600" dirty="0"/>
          </a:p>
          <a:p>
            <a:pPr algn="just"/>
            <a:endParaRPr lang="en-US" sz="2600" dirty="0"/>
          </a:p>
          <a:p>
            <a:pPr marL="457200" lvl="1" indent="-457200" algn="just"/>
            <a:endParaRPr lang="en-US" sz="2600" dirty="0" smtClean="0"/>
          </a:p>
        </p:txBody>
      </p:sp>
    </p:spTree>
    <p:extLst>
      <p:ext uri="{BB962C8B-B14F-4D97-AF65-F5344CB8AC3E}">
        <p14:creationId xmlns:p14="http://schemas.microsoft.com/office/powerpoint/2010/main" val="3570605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71949" y="1312605"/>
            <a:ext cx="7852112" cy="4141839"/>
          </a:xfrm>
        </p:spPr>
        <p:txBody>
          <a:bodyPr>
            <a:normAutofit/>
          </a:bodyPr>
          <a:lstStyle/>
          <a:p>
            <a:pPr marL="458788" indent="-514350">
              <a:lnSpc>
                <a:spcPct val="90000"/>
              </a:lnSpc>
              <a:buFont typeface="+mj-lt"/>
              <a:buAutoNum type="arabicPeriod" startAt="3"/>
            </a:pPr>
            <a:r>
              <a:rPr lang="en-US" altLang="en-US" sz="2800" b="1" u="sng" dirty="0" err="1" smtClean="0"/>
              <a:t>Bromocriptine</a:t>
            </a:r>
            <a:endParaRPr lang="en-US" altLang="en-US" sz="2800" b="1" u="sng" dirty="0" smtClean="0"/>
          </a:p>
          <a:p>
            <a:pPr marL="858838" lvl="1" indent="-514350">
              <a:lnSpc>
                <a:spcPct val="90000"/>
              </a:lnSpc>
            </a:pPr>
            <a:r>
              <a:rPr lang="en-US" altLang="en-US" dirty="0" smtClean="0"/>
              <a:t>Dopamine agonist that inhibits prolactin release</a:t>
            </a:r>
          </a:p>
          <a:p>
            <a:pPr marL="401638" indent="-457200">
              <a:lnSpc>
                <a:spcPct val="90000"/>
              </a:lnSpc>
              <a:buFont typeface="+mj-lt"/>
              <a:buAutoNum type="arabicPeriod" startAt="3"/>
            </a:pPr>
            <a:r>
              <a:rPr lang="en-US" altLang="en-US" sz="2800" b="1" u="sng" dirty="0" err="1" smtClean="0"/>
              <a:t>GnRH</a:t>
            </a:r>
            <a:r>
              <a:rPr lang="en-US" altLang="en-US" sz="2800" b="1" u="sng" dirty="0" smtClean="0"/>
              <a:t> releasing hormone (</a:t>
            </a:r>
            <a:r>
              <a:rPr lang="en-US" altLang="en-US" sz="2800" b="1" u="sng" dirty="0" err="1" smtClean="0"/>
              <a:t>Gn</a:t>
            </a:r>
            <a:r>
              <a:rPr lang="en-US" altLang="en-US" sz="2800" b="1" u="sng" dirty="0" smtClean="0"/>
              <a:t>-RH) analogs</a:t>
            </a:r>
          </a:p>
          <a:p>
            <a:pPr marL="514350" indent="-514350" algn="l">
              <a:lnSpc>
                <a:spcPct val="80000"/>
              </a:lnSpc>
              <a:buFont typeface="+mj-lt"/>
              <a:buAutoNum type="arabicPeriod" startAt="3"/>
            </a:pPr>
            <a:r>
              <a:rPr lang="en-US" altLang="en-US" sz="2800" b="1" u="sng" dirty="0" smtClean="0"/>
              <a:t>Aromatase inhibitors</a:t>
            </a:r>
          </a:p>
          <a:p>
            <a:pPr marL="514350" indent="-514350">
              <a:lnSpc>
                <a:spcPct val="80000"/>
              </a:lnSpc>
              <a:buFont typeface="+mj-lt"/>
              <a:buAutoNum type="arabicPeriod" startAt="3"/>
            </a:pPr>
            <a:r>
              <a:rPr lang="en-US" altLang="en-US" sz="2800" b="1" u="sng" dirty="0" smtClean="0"/>
              <a:t>Metformin (Polycystic </a:t>
            </a:r>
            <a:r>
              <a:rPr lang="en-US" altLang="en-US" sz="2800" b="1" u="sng" dirty="0"/>
              <a:t>ovary </a:t>
            </a:r>
            <a:r>
              <a:rPr lang="en-US" altLang="en-US" sz="2800" b="1" u="sng" dirty="0" smtClean="0"/>
              <a:t>syndrome)</a:t>
            </a:r>
            <a:endParaRPr lang="en-US" altLang="en-US" sz="2800" b="1" u="sng" dirty="0" smtClean="0"/>
          </a:p>
          <a:p>
            <a:pPr marL="344488" lvl="1" indent="0" eaLnBrk="1" hangingPunct="1">
              <a:lnSpc>
                <a:spcPct val="90000"/>
              </a:lnSpc>
              <a:buNone/>
            </a:pPr>
            <a:endParaRPr lang="en-US" altLang="en-US" dirty="0" smtClean="0"/>
          </a:p>
          <a:p>
            <a:pPr marL="495300" indent="-495300" eaLnBrk="1" hangingPunct="1">
              <a:lnSpc>
                <a:spcPct val="90000"/>
              </a:lnSpc>
            </a:pPr>
            <a:endParaRPr lang="en-US" altLang="en-US" sz="2800" dirty="0" smtClean="0"/>
          </a:p>
        </p:txBody>
      </p:sp>
    </p:spTree>
    <p:extLst>
      <p:ext uri="{BB962C8B-B14F-4D97-AF65-F5344CB8AC3E}">
        <p14:creationId xmlns:p14="http://schemas.microsoft.com/office/powerpoint/2010/main" val="17082099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20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0" dur="500"/>
                                        <p:tgtEl>
                                          <p:spTgt spid="20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5" dur="500"/>
                                        <p:tgtEl>
                                          <p:spTgt spid="204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3" grpId="0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Drugs affecting uterine smooth muscle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>
              <a:buNone/>
            </a:pPr>
            <a:r>
              <a:rPr lang="en-US" sz="2800" b="1" u="sng" dirty="0"/>
              <a:t>1.</a:t>
            </a:r>
            <a:r>
              <a:rPr lang="en-US" altLang="zh-CN" sz="2800" b="1" u="sng" dirty="0"/>
              <a:t>Stimulatants of uterus</a:t>
            </a:r>
          </a:p>
          <a:p>
            <a:pPr algn="l">
              <a:defRPr/>
            </a:pPr>
            <a:r>
              <a:rPr lang="en-US" altLang="zh-CN" sz="2800" dirty="0"/>
              <a:t>Include Oxytocin, Ergot alkaloid, Prostaglandins </a:t>
            </a:r>
            <a:endParaRPr lang="zh-CN" altLang="en-US" sz="2800" dirty="0"/>
          </a:p>
          <a:p>
            <a:pPr algn="l">
              <a:buNone/>
            </a:pPr>
            <a:r>
              <a:rPr lang="en-US" sz="2800" b="1" u="sng" dirty="0"/>
              <a:t>A. Oxytocin</a:t>
            </a:r>
          </a:p>
          <a:p>
            <a:pPr algn="l"/>
            <a:r>
              <a:rPr lang="en-US" sz="2800" dirty="0"/>
              <a:t>Enhances </a:t>
            </a:r>
            <a:r>
              <a:rPr lang="en-US" sz="2800" dirty="0" smtClean="0"/>
              <a:t>uterine contraction </a:t>
            </a:r>
            <a:endParaRPr lang="en-US" sz="2800" dirty="0"/>
          </a:p>
          <a:p>
            <a:pPr algn="l"/>
            <a:r>
              <a:rPr lang="en-US" sz="2800" dirty="0"/>
              <a:t>Adverse Effects: Uterine rupture, fetal hypoxia or trauma, hypertension, CVA.</a:t>
            </a:r>
          </a:p>
          <a:p>
            <a:pPr algn="l"/>
            <a:r>
              <a:rPr lang="en-US" sz="2800" dirty="0"/>
              <a:t>Uses: Post-partum </a:t>
            </a:r>
            <a:r>
              <a:rPr lang="en-US" sz="2800" dirty="0" smtClean="0"/>
              <a:t>hemorrhage, induce and maintain labor.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572697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235974" y="663678"/>
            <a:ext cx="8450826" cy="6002594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n-US" sz="2800" b="1" u="sng" dirty="0"/>
              <a:t>B. Ergot alkaloid :</a:t>
            </a:r>
          </a:p>
          <a:p>
            <a:pPr algn="just"/>
            <a:r>
              <a:rPr lang="en-US" sz="2800" dirty="0" err="1" smtClean="0"/>
              <a:t>Ergometrine</a:t>
            </a:r>
            <a:r>
              <a:rPr lang="en-US" sz="2800" dirty="0" smtClean="0"/>
              <a:t>, </a:t>
            </a:r>
            <a:r>
              <a:rPr lang="en-US" sz="2800" dirty="0" err="1" smtClean="0"/>
              <a:t>Methylergometrine</a:t>
            </a:r>
            <a:r>
              <a:rPr lang="en-US" sz="2800" dirty="0" smtClean="0"/>
              <a:t> </a:t>
            </a:r>
          </a:p>
          <a:p>
            <a:pPr algn="just"/>
            <a:r>
              <a:rPr lang="en-US" sz="2800" b="1" u="sng" dirty="0" smtClean="0"/>
              <a:t>Effects: </a:t>
            </a:r>
          </a:p>
          <a:p>
            <a:pPr lvl="1" algn="just"/>
            <a:r>
              <a:rPr lang="en-US" dirty="0" smtClean="0"/>
              <a:t>Contract uterus</a:t>
            </a:r>
            <a:endParaRPr lang="en-US" dirty="0"/>
          </a:p>
          <a:p>
            <a:pPr lvl="1" algn="just"/>
            <a:r>
              <a:rPr lang="en-US" dirty="0" smtClean="0"/>
              <a:t>Vasoconstriction: Damage </a:t>
            </a:r>
            <a:r>
              <a:rPr lang="en-US" dirty="0"/>
              <a:t>vascular endothelial cells at high </a:t>
            </a:r>
            <a:r>
              <a:rPr lang="en-US" dirty="0" smtClean="0"/>
              <a:t>dose can lead </a:t>
            </a:r>
            <a:r>
              <a:rPr lang="en-US" dirty="0"/>
              <a:t>to </a:t>
            </a:r>
            <a:r>
              <a:rPr lang="en-US" dirty="0" smtClean="0"/>
              <a:t>dry gangrene </a:t>
            </a:r>
            <a:r>
              <a:rPr lang="en-US" dirty="0"/>
              <a:t>of the extremities after long term </a:t>
            </a:r>
            <a:r>
              <a:rPr lang="en-US" dirty="0" smtClean="0"/>
              <a:t>use.</a:t>
            </a:r>
          </a:p>
          <a:p>
            <a:pPr algn="just">
              <a:defRPr/>
            </a:pPr>
            <a:r>
              <a:rPr lang="en-US" altLang="zh-CN" sz="2800" b="1" u="sng" dirty="0"/>
              <a:t>Uses: </a:t>
            </a:r>
          </a:p>
          <a:p>
            <a:pPr lvl="1" algn="just">
              <a:defRPr/>
            </a:pPr>
            <a:r>
              <a:rPr lang="en-US" altLang="zh-CN" dirty="0" smtClean="0"/>
              <a:t>Postpartum </a:t>
            </a:r>
            <a:r>
              <a:rPr lang="en-US" altLang="zh-CN" dirty="0"/>
              <a:t>hemorrhage </a:t>
            </a:r>
          </a:p>
          <a:p>
            <a:pPr lvl="1" algn="just">
              <a:defRPr/>
            </a:pPr>
            <a:r>
              <a:rPr lang="en-US" dirty="0"/>
              <a:t>To enhance the delivery of the </a:t>
            </a:r>
            <a:r>
              <a:rPr lang="en-US" dirty="0" smtClean="0"/>
              <a:t>placenta.</a:t>
            </a:r>
            <a:endParaRPr lang="en-US" dirty="0"/>
          </a:p>
          <a:p>
            <a:pPr lvl="1" algn="just">
              <a:defRPr/>
            </a:pPr>
            <a:r>
              <a:rPr lang="en-US" altLang="zh-CN" dirty="0"/>
              <a:t>Migraine</a:t>
            </a:r>
          </a:p>
          <a:p>
            <a:pPr lvl="1" algn="just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95553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90000"/>
              </a:lnSpc>
              <a:buNone/>
            </a:pPr>
            <a:r>
              <a:rPr lang="en-US" sz="2800" b="1" u="sng" dirty="0" smtClean="0"/>
              <a:t>A. Short-acting </a:t>
            </a:r>
            <a:r>
              <a:rPr lang="en-US" sz="2800" b="1" u="sng" dirty="0"/>
              <a:t>analogs</a:t>
            </a:r>
          </a:p>
          <a:p>
            <a:pPr>
              <a:lnSpc>
                <a:spcPct val="90000"/>
              </a:lnSpc>
            </a:pPr>
            <a:r>
              <a:rPr lang="en-US" sz="2800" b="1" dirty="0" err="1" smtClean="0"/>
              <a:t>Gonadorelin</a:t>
            </a:r>
            <a:r>
              <a:rPr lang="en-US" sz="2800" dirty="0" smtClean="0"/>
              <a:t> </a:t>
            </a:r>
            <a:r>
              <a:rPr lang="en-US" sz="2800" dirty="0"/>
              <a:t>(</a:t>
            </a:r>
            <a:r>
              <a:rPr lang="en-US" sz="2800" dirty="0" smtClean="0"/>
              <a:t>t </a:t>
            </a:r>
            <a:r>
              <a:rPr lang="en-US" sz="2800" baseline="-25000" dirty="0" smtClean="0"/>
              <a:t>1/2</a:t>
            </a:r>
            <a:r>
              <a:rPr lang="en-US" sz="2800" dirty="0" smtClean="0"/>
              <a:t> </a:t>
            </a:r>
            <a:r>
              <a:rPr lang="en-US" sz="2800" dirty="0"/>
              <a:t>= 4 min.)</a:t>
            </a:r>
          </a:p>
          <a:p>
            <a:pPr>
              <a:lnSpc>
                <a:spcPct val="90000"/>
              </a:lnSpc>
            </a:pPr>
            <a:r>
              <a:rPr lang="en-US" sz="2800" dirty="0" smtClean="0"/>
              <a:t>It </a:t>
            </a:r>
            <a:r>
              <a:rPr lang="en-US" sz="2800" dirty="0"/>
              <a:t>can be used in </a:t>
            </a:r>
            <a:r>
              <a:rPr lang="en-US" sz="2800" b="1" dirty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“Pulsatile” </a:t>
            </a:r>
            <a:r>
              <a:rPr lang="en-US" sz="2800" dirty="0"/>
              <a:t>manner to stimulate pituitary to secrete FSH and LH.</a:t>
            </a:r>
          </a:p>
          <a:p>
            <a:pPr>
              <a:lnSpc>
                <a:spcPct val="90000"/>
              </a:lnSpc>
              <a:buNone/>
            </a:pPr>
            <a:r>
              <a:rPr lang="en-US" sz="2800" b="1" u="sng" dirty="0" smtClean="0"/>
              <a:t>Uses</a:t>
            </a:r>
            <a:r>
              <a:rPr lang="en-US" sz="2800" b="1" u="sng" dirty="0"/>
              <a:t>: </a:t>
            </a:r>
          </a:p>
          <a:p>
            <a:pPr>
              <a:lnSpc>
                <a:spcPct val="90000"/>
              </a:lnSpc>
            </a:pPr>
            <a:r>
              <a:rPr lang="en-US" sz="2800" dirty="0"/>
              <a:t>Diagnostic purpose</a:t>
            </a:r>
          </a:p>
          <a:p>
            <a:pPr>
              <a:lnSpc>
                <a:spcPct val="90000"/>
              </a:lnSpc>
            </a:pPr>
            <a:r>
              <a:rPr lang="en-US" sz="2800" dirty="0"/>
              <a:t>In infertility: Hypothalamic amenorrhea</a:t>
            </a:r>
          </a:p>
          <a:p>
            <a:endParaRPr lang="en-US" sz="2800" dirty="0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dirty="0" smtClean="0">
                <a:solidFill>
                  <a:srgbClr val="C00000"/>
                </a:solidFill>
              </a:rPr>
              <a:t>1. </a:t>
            </a:r>
            <a:r>
              <a:rPr lang="en-US" b="1" dirty="0" err="1" smtClean="0">
                <a:solidFill>
                  <a:srgbClr val="C00000"/>
                </a:solidFill>
              </a:rPr>
              <a:t>GnRH</a:t>
            </a:r>
            <a:r>
              <a:rPr lang="en-US" b="1" dirty="0" smtClean="0">
                <a:solidFill>
                  <a:srgbClr val="C00000"/>
                </a:solidFill>
              </a:rPr>
              <a:t> analogs</a:t>
            </a:r>
          </a:p>
        </p:txBody>
      </p:sp>
    </p:spTree>
    <p:extLst>
      <p:ext uri="{BB962C8B-B14F-4D97-AF65-F5344CB8AC3E}">
        <p14:creationId xmlns:p14="http://schemas.microsoft.com/office/powerpoint/2010/main" val="283603006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63" name="Rectangle 3"/>
          <p:cNvSpPr>
            <a:spLocks noChangeArrowheads="1"/>
          </p:cNvSpPr>
          <p:nvPr/>
        </p:nvSpPr>
        <p:spPr bwMode="auto">
          <a:xfrm>
            <a:off x="900113" y="1557338"/>
            <a:ext cx="7704137" cy="4751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just">
              <a:spcBef>
                <a:spcPct val="20000"/>
              </a:spcBef>
              <a:defRPr/>
            </a:pPr>
            <a:endParaRPr lang="en-US" altLang="zh-CN" sz="2400" dirty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Times New Roman" pitchFamily="18" charset="0"/>
              <a:ea typeface="SimSun" pitchFamily="2" charset="-122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just">
              <a:defRPr/>
            </a:pPr>
            <a:r>
              <a:rPr lang="en-US" altLang="zh-CN" sz="2800" b="1" u="sng" dirty="0" smtClean="0"/>
              <a:t>Adverse effects</a:t>
            </a:r>
          </a:p>
          <a:p>
            <a:pPr lvl="1" algn="just">
              <a:defRPr/>
            </a:pPr>
            <a:r>
              <a:rPr lang="en-US" altLang="zh-CN" dirty="0" smtClean="0"/>
              <a:t>GI </a:t>
            </a:r>
            <a:r>
              <a:rPr lang="en-US" altLang="zh-CN" dirty="0"/>
              <a:t>disturbances: diarrhea, nausea, and vomiting prolonged vasospasm</a:t>
            </a:r>
          </a:p>
          <a:p>
            <a:pPr algn="just">
              <a:defRPr/>
            </a:pPr>
            <a:r>
              <a:rPr lang="en-US" altLang="zh-CN" sz="2800" b="1" u="sng" dirty="0" smtClean="0"/>
              <a:t>Contraindications</a:t>
            </a:r>
          </a:p>
          <a:p>
            <a:pPr lvl="1" algn="just">
              <a:defRPr/>
            </a:pPr>
            <a:r>
              <a:rPr lang="en-US" altLang="zh-CN" dirty="0" smtClean="0"/>
              <a:t>Cerebrovascular </a:t>
            </a:r>
            <a:r>
              <a:rPr lang="en-US" altLang="zh-CN" dirty="0"/>
              <a:t>diseases;  pregnancy</a:t>
            </a:r>
          </a:p>
          <a:p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70650402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811" name="Rectangle 3"/>
          <p:cNvSpPr>
            <a:spLocks noChangeArrowheads="1"/>
          </p:cNvSpPr>
          <p:nvPr/>
        </p:nvSpPr>
        <p:spPr bwMode="auto">
          <a:xfrm>
            <a:off x="1042988" y="1341438"/>
            <a:ext cx="7561262" cy="4751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just">
              <a:spcBef>
                <a:spcPct val="20000"/>
              </a:spcBef>
              <a:defRPr/>
            </a:pPr>
            <a:endParaRPr lang="en-US" altLang="zh-CN" sz="2400" dirty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Times New Roman" pitchFamily="18" charset="0"/>
              <a:ea typeface="SimSun" pitchFamily="2" charset="-122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2960" y="1566862"/>
            <a:ext cx="8539316" cy="4525963"/>
          </a:xfrm>
        </p:spPr>
        <p:txBody>
          <a:bodyPr>
            <a:noAutofit/>
          </a:bodyPr>
          <a:lstStyle/>
          <a:p>
            <a:pPr marL="0" indent="0" algn="just">
              <a:buNone/>
              <a:defRPr/>
            </a:pPr>
            <a:r>
              <a:rPr lang="en-US" altLang="zh-CN" sz="2800" b="1" u="sng" dirty="0" smtClean="0"/>
              <a:t>C. Prostaglandins </a:t>
            </a:r>
            <a:endParaRPr lang="zh-CN" altLang="en-US" sz="2800" b="1" u="sng" dirty="0"/>
          </a:p>
          <a:p>
            <a:pPr algn="just">
              <a:buFontTx/>
              <a:buChar char="•"/>
              <a:defRPr/>
            </a:pPr>
            <a:r>
              <a:rPr lang="en-US" altLang="zh-CN" sz="2800" dirty="0" err="1" smtClean="0"/>
              <a:t>Dinoprostone</a:t>
            </a:r>
            <a:r>
              <a:rPr lang="zh-CN" altLang="en-US" sz="2800" dirty="0" smtClean="0"/>
              <a:t>，</a:t>
            </a:r>
            <a:r>
              <a:rPr lang="en-US" altLang="zh-CN" sz="2800" dirty="0" smtClean="0"/>
              <a:t>(PGE2</a:t>
            </a:r>
            <a:r>
              <a:rPr lang="zh-CN" altLang="en-US" sz="2800" dirty="0" smtClean="0"/>
              <a:t>）</a:t>
            </a:r>
          </a:p>
          <a:p>
            <a:pPr algn="just">
              <a:buFontTx/>
              <a:buChar char="•"/>
              <a:defRPr/>
            </a:pPr>
            <a:r>
              <a:rPr lang="en-US" altLang="zh-CN" sz="2800" dirty="0" err="1" smtClean="0"/>
              <a:t>Dinoprost</a:t>
            </a:r>
            <a:r>
              <a:rPr lang="en-US" altLang="zh-CN" sz="2800" dirty="0" smtClean="0"/>
              <a:t>  and </a:t>
            </a:r>
            <a:r>
              <a:rPr lang="zh-CN" altLang="en-US" sz="2800" dirty="0" smtClean="0"/>
              <a:t> </a:t>
            </a:r>
            <a:r>
              <a:rPr lang="en-US" altLang="zh-CN" sz="2800" dirty="0" err="1" smtClean="0"/>
              <a:t>carboprost</a:t>
            </a:r>
            <a:r>
              <a:rPr lang="en-US" altLang="zh-CN" sz="2800" dirty="0" smtClean="0"/>
              <a:t> (</a:t>
            </a:r>
            <a:r>
              <a:rPr lang="en-US" altLang="zh-CN" sz="2800" dirty="0"/>
              <a:t>PGF2</a:t>
            </a:r>
            <a:r>
              <a:rPr lang="en-US" altLang="zh-CN" sz="2800" dirty="0">
                <a:sym typeface="Symbol" pitchFamily="18" charset="2"/>
              </a:rPr>
              <a:t></a:t>
            </a:r>
            <a:r>
              <a:rPr lang="zh-CN" altLang="en-US" sz="2800" dirty="0"/>
              <a:t>）</a:t>
            </a:r>
            <a:endParaRPr lang="en-US" altLang="zh-CN" sz="2800" dirty="0"/>
          </a:p>
          <a:p>
            <a:pPr algn="just">
              <a:buClr>
                <a:schemeClr val="bg2"/>
              </a:buClr>
              <a:buNone/>
              <a:defRPr/>
            </a:pPr>
            <a:r>
              <a:rPr lang="en-US" altLang="zh-CN" sz="2800" b="1" u="sng" dirty="0"/>
              <a:t>Used in</a:t>
            </a:r>
          </a:p>
          <a:p>
            <a:pPr algn="just">
              <a:defRPr/>
            </a:pPr>
            <a:r>
              <a:rPr lang="en-US" altLang="zh-CN" sz="2800" dirty="0" smtClean="0"/>
              <a:t>Medical abortion</a:t>
            </a:r>
            <a:r>
              <a:rPr lang="en-US" altLang="zh-CN" sz="2800" dirty="0"/>
              <a:t>: combined with mifepristone</a:t>
            </a:r>
          </a:p>
          <a:p>
            <a:pPr algn="just">
              <a:defRPr/>
            </a:pPr>
            <a:r>
              <a:rPr lang="en-US" altLang="zh-CN" sz="2800" dirty="0" smtClean="0"/>
              <a:t>Induction </a:t>
            </a:r>
            <a:r>
              <a:rPr lang="en-US" altLang="zh-CN" sz="2800" dirty="0"/>
              <a:t>of labor</a:t>
            </a:r>
          </a:p>
          <a:p>
            <a:pPr algn="just">
              <a:buClr>
                <a:schemeClr val="bg2"/>
              </a:buClr>
              <a:buNone/>
              <a:defRPr/>
            </a:pPr>
            <a:r>
              <a:rPr lang="en-US" altLang="zh-CN" sz="2800" b="1" u="sng" dirty="0"/>
              <a:t>Adverse effects</a:t>
            </a:r>
          </a:p>
          <a:p>
            <a:pPr algn="just">
              <a:defRPr/>
            </a:pPr>
            <a:r>
              <a:rPr lang="en-US" altLang="zh-CN" sz="2800" dirty="0"/>
              <a:t>GI disturbances: nausea, vomiting and abdominal pain</a:t>
            </a:r>
          </a:p>
          <a:p>
            <a:pPr algn="just">
              <a:buClr>
                <a:schemeClr val="bg2"/>
              </a:buClr>
              <a:buNone/>
              <a:defRPr/>
            </a:pPr>
            <a:r>
              <a:rPr lang="en-US" altLang="zh-CN" sz="2800" b="1" u="sng" dirty="0"/>
              <a:t>Contraindications    </a:t>
            </a:r>
            <a:endParaRPr lang="en-US" altLang="zh-CN" sz="2800" b="1" u="sng" dirty="0" smtClean="0"/>
          </a:p>
          <a:p>
            <a:pPr algn="just">
              <a:defRPr/>
            </a:pPr>
            <a:r>
              <a:rPr lang="en-US" altLang="zh-CN" sz="2800" dirty="0" smtClean="0"/>
              <a:t>Bronchial </a:t>
            </a:r>
            <a:r>
              <a:rPr lang="en-US" altLang="zh-CN" sz="2800" dirty="0"/>
              <a:t>asthma; glaucoma</a:t>
            </a:r>
            <a:endParaRPr lang="zh-CN" altLang="en-US" sz="2800" dirty="0"/>
          </a:p>
          <a:p>
            <a:pPr marL="0" indent="0" algn="just">
              <a:buNone/>
              <a:defRPr/>
            </a:pPr>
            <a:endParaRPr lang="zh-CN" altLang="en-US" sz="2800" dirty="0"/>
          </a:p>
          <a:p>
            <a:pPr algn="just">
              <a:defRPr/>
            </a:pPr>
            <a:endParaRPr lang="en-US" altLang="zh-CN" sz="2800" dirty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Times New Roman" pitchFamily="18" charset="0"/>
              <a:ea typeface="SimSun" pitchFamily="2" charset="-122"/>
            </a:endParaRPr>
          </a:p>
          <a:p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423523383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9716" y="857193"/>
            <a:ext cx="8613058" cy="4525963"/>
          </a:xfrm>
        </p:spPr>
        <p:txBody>
          <a:bodyPr>
            <a:noAutofit/>
          </a:bodyPr>
          <a:lstStyle/>
          <a:p>
            <a:pPr marL="0" indent="0">
              <a:buNone/>
              <a:defRPr/>
            </a:pPr>
            <a:r>
              <a:rPr lang="en-US" altLang="zh-CN" sz="2800" b="1" u="sng" dirty="0"/>
              <a:t>2. Relaxants of uterus (</a:t>
            </a:r>
            <a:r>
              <a:rPr lang="en-US" altLang="zh-CN" sz="2800" b="1" u="sng" dirty="0" err="1"/>
              <a:t>tocolytics</a:t>
            </a:r>
            <a:r>
              <a:rPr lang="en-US" altLang="zh-CN" sz="2800" b="1" u="sng" dirty="0"/>
              <a:t>):</a:t>
            </a:r>
          </a:p>
          <a:p>
            <a:pPr>
              <a:defRPr/>
            </a:pPr>
            <a:r>
              <a:rPr lang="en-US" altLang="zh-CN" sz="2800" dirty="0" err="1" smtClean="0"/>
              <a:t>Ritodrine</a:t>
            </a:r>
            <a:r>
              <a:rPr lang="en-US" altLang="zh-CN" sz="2800" dirty="0" smtClean="0"/>
              <a:t>, </a:t>
            </a:r>
            <a:r>
              <a:rPr lang="en-US" altLang="zh-CN" sz="2800" dirty="0" err="1" smtClean="0"/>
              <a:t>Terbutaline</a:t>
            </a:r>
            <a:r>
              <a:rPr lang="en-US" altLang="zh-CN" sz="2800" dirty="0" smtClean="0"/>
              <a:t>, </a:t>
            </a:r>
            <a:r>
              <a:rPr lang="en-US" altLang="zh-CN" sz="2800" dirty="0" err="1" smtClean="0"/>
              <a:t>Salbuterol</a:t>
            </a:r>
            <a:r>
              <a:rPr lang="en-US" altLang="zh-CN" sz="2800" dirty="0" smtClean="0"/>
              <a:t>, </a:t>
            </a:r>
            <a:r>
              <a:rPr lang="en-US" altLang="zh-CN" sz="2800" dirty="0" smtClean="0"/>
              <a:t>Magnesium </a:t>
            </a:r>
            <a:r>
              <a:rPr lang="en-US" altLang="zh-CN" sz="2800" dirty="0" smtClean="0"/>
              <a:t>sulfate, </a:t>
            </a:r>
            <a:r>
              <a:rPr lang="en-US" sz="2800" dirty="0" err="1"/>
              <a:t>nifedipine</a:t>
            </a:r>
            <a:endParaRPr lang="en-US" sz="2800" dirty="0"/>
          </a:p>
          <a:p>
            <a:pPr>
              <a:defRPr/>
            </a:pPr>
            <a:r>
              <a:rPr lang="en-US" altLang="zh-CN" sz="2800" dirty="0" smtClean="0"/>
              <a:t>Used </a:t>
            </a:r>
            <a:r>
              <a:rPr lang="en-US" altLang="zh-CN" sz="2800" dirty="0"/>
              <a:t>to delay Premature birth or preterm labor </a:t>
            </a:r>
            <a:endParaRPr lang="zh-CN" altLang="en-US" sz="2800" dirty="0"/>
          </a:p>
          <a:p>
            <a:r>
              <a:rPr lang="en-US" sz="2800" b="1" u="sng" dirty="0" err="1" smtClean="0"/>
              <a:t>Ritodrine</a:t>
            </a:r>
            <a:endParaRPr lang="en-US" sz="2800" b="1" u="sng" dirty="0"/>
          </a:p>
          <a:p>
            <a:pPr lvl="1"/>
            <a:r>
              <a:rPr lang="en-US" dirty="0"/>
              <a:t>Selective β2 adrenergic receptor </a:t>
            </a:r>
            <a:r>
              <a:rPr lang="en-US" dirty="0" smtClean="0"/>
              <a:t>agonist </a:t>
            </a:r>
            <a:r>
              <a:rPr lang="en-US" dirty="0"/>
              <a:t>that </a:t>
            </a:r>
            <a:r>
              <a:rPr lang="en-US" dirty="0" smtClean="0"/>
              <a:t>relaxes uterus  </a:t>
            </a:r>
          </a:p>
          <a:p>
            <a:pPr lvl="1"/>
            <a:r>
              <a:rPr lang="en-US" dirty="0" smtClean="0"/>
              <a:t>Used in preterm </a:t>
            </a:r>
            <a:r>
              <a:rPr lang="en-US" dirty="0"/>
              <a:t>labor </a:t>
            </a:r>
          </a:p>
          <a:p>
            <a:pPr lvl="1"/>
            <a:r>
              <a:rPr lang="en-US" dirty="0"/>
              <a:t>Adverse Effects:  </a:t>
            </a:r>
            <a:r>
              <a:rPr lang="en-US" dirty="0" smtClean="0"/>
              <a:t>palpitations</a:t>
            </a:r>
            <a:r>
              <a:rPr lang="en-US" dirty="0"/>
              <a:t>, </a:t>
            </a:r>
            <a:r>
              <a:rPr lang="en-US" dirty="0" smtClean="0"/>
              <a:t>tachycardia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692075710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20529"/>
            <a:ext cx="8229600" cy="4105634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9600" b="1" dirty="0" smtClean="0">
                <a:solidFill>
                  <a:srgbClr val="C00000"/>
                </a:solidFill>
              </a:rPr>
              <a:t>Good luck</a:t>
            </a:r>
            <a:endParaRPr lang="ar-SA" sz="96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0194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8707" y="501445"/>
            <a:ext cx="8642553" cy="6238568"/>
          </a:xfrm>
        </p:spPr>
        <p:txBody>
          <a:bodyPr>
            <a:noAutofit/>
          </a:bodyPr>
          <a:lstStyle/>
          <a:p>
            <a:pPr>
              <a:lnSpc>
                <a:spcPct val="80000"/>
              </a:lnSpc>
              <a:buNone/>
            </a:pPr>
            <a:r>
              <a:rPr lang="en-US" sz="2600" b="1" u="sng" dirty="0" smtClean="0"/>
              <a:t>B. Long-acting </a:t>
            </a:r>
            <a:r>
              <a:rPr lang="en-US" sz="2600" b="1" u="sng" dirty="0"/>
              <a:t>analogs</a:t>
            </a:r>
          </a:p>
          <a:p>
            <a:pPr>
              <a:lnSpc>
                <a:spcPct val="80000"/>
              </a:lnSpc>
            </a:pPr>
            <a:r>
              <a:rPr lang="en-US" sz="2600" b="1" dirty="0" err="1" smtClean="0"/>
              <a:t>Goserelin</a:t>
            </a:r>
            <a:r>
              <a:rPr lang="en-US" sz="2600" b="1" dirty="0" smtClean="0"/>
              <a:t>, </a:t>
            </a:r>
            <a:r>
              <a:rPr lang="en-US" sz="2600" b="1" dirty="0" err="1" smtClean="0"/>
              <a:t>Nafarelin</a:t>
            </a:r>
            <a:r>
              <a:rPr lang="en-US" sz="2600" b="1" dirty="0" smtClean="0"/>
              <a:t>, Leuprolide</a:t>
            </a:r>
            <a:endParaRPr lang="en-US" sz="2600" b="1" dirty="0"/>
          </a:p>
          <a:p>
            <a:pPr>
              <a:lnSpc>
                <a:spcPct val="80000"/>
              </a:lnSpc>
            </a:pPr>
            <a:r>
              <a:rPr lang="en-US" sz="2600" dirty="0" smtClean="0"/>
              <a:t>After </a:t>
            </a:r>
            <a:r>
              <a:rPr lang="en-US" sz="2600" dirty="0"/>
              <a:t>initial stimulation, they will cause suppression of gonadotropin (FSH, LH) secretion. </a:t>
            </a:r>
            <a:r>
              <a:rPr lang="en-US" sz="2600" dirty="0" smtClean="0"/>
              <a:t>(</a:t>
            </a:r>
            <a:r>
              <a:rPr lang="en-US" sz="2600" dirty="0"/>
              <a:t>down-regulation</a:t>
            </a:r>
            <a:r>
              <a:rPr lang="en-US" sz="2600" dirty="0" smtClean="0"/>
              <a:t>)</a:t>
            </a:r>
          </a:p>
          <a:p>
            <a:pPr>
              <a:buNone/>
            </a:pPr>
            <a:r>
              <a:rPr lang="en-US" sz="2600" b="1" u="sng" dirty="0"/>
              <a:t>Therapeutic </a:t>
            </a:r>
            <a:r>
              <a:rPr lang="en-US" sz="2600" b="1" u="sng" dirty="0" smtClean="0"/>
              <a:t>Uses: </a:t>
            </a:r>
          </a:p>
          <a:p>
            <a:pPr>
              <a:buNone/>
            </a:pPr>
            <a:r>
              <a:rPr lang="en-US" sz="2600" dirty="0" smtClean="0"/>
              <a:t>For </a:t>
            </a:r>
            <a:r>
              <a:rPr lang="en-US" sz="2600" dirty="0"/>
              <a:t>Medical castration:</a:t>
            </a:r>
          </a:p>
          <a:p>
            <a:r>
              <a:rPr lang="en-US" sz="2600" dirty="0"/>
              <a:t>In precocious puberty</a:t>
            </a:r>
          </a:p>
          <a:p>
            <a:r>
              <a:rPr lang="en-US" sz="2600" dirty="0"/>
              <a:t>Breast Ca</a:t>
            </a:r>
          </a:p>
          <a:p>
            <a:r>
              <a:rPr lang="en-US" sz="2600" dirty="0"/>
              <a:t>Prostate Ca</a:t>
            </a:r>
          </a:p>
          <a:p>
            <a:r>
              <a:rPr lang="en-US" sz="2600" dirty="0"/>
              <a:t>Leiomyoma</a:t>
            </a:r>
          </a:p>
          <a:p>
            <a:r>
              <a:rPr lang="en-US" sz="2600" dirty="0"/>
              <a:t>Endometriosis</a:t>
            </a:r>
          </a:p>
          <a:p>
            <a:pPr>
              <a:buNone/>
            </a:pPr>
            <a:r>
              <a:rPr lang="en-US" sz="2600" b="1" u="sng" dirty="0"/>
              <a:t>Adverse </a:t>
            </a:r>
            <a:r>
              <a:rPr lang="en-US" sz="2600" b="1" u="sng" dirty="0" smtClean="0"/>
              <a:t>effects:</a:t>
            </a:r>
            <a:endParaRPr lang="en-US" sz="2600" b="1" u="sng" dirty="0"/>
          </a:p>
          <a:p>
            <a:r>
              <a:rPr lang="en-US" sz="2600" dirty="0"/>
              <a:t>Gonadal steroidal inhibition in females can cause: Hot flashes, Vaginal atrophy, Decreased bone density</a:t>
            </a:r>
          </a:p>
          <a:p>
            <a:pPr>
              <a:lnSpc>
                <a:spcPct val="80000"/>
              </a:lnSpc>
              <a:buNone/>
            </a:pPr>
            <a:endParaRPr lang="en-US" sz="2600" dirty="0"/>
          </a:p>
          <a:p>
            <a:endParaRPr lang="en-US" sz="2600" dirty="0"/>
          </a:p>
        </p:txBody>
      </p:sp>
    </p:spTree>
    <p:extLst>
      <p:ext uri="{BB962C8B-B14F-4D97-AF65-F5344CB8AC3E}">
        <p14:creationId xmlns:p14="http://schemas.microsoft.com/office/powerpoint/2010/main" val="19481024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0CD84187-D544-47A4-A028-021B1308F8A9}" type="slidenum">
              <a:rPr lang="en-US" smtClean="0"/>
              <a:pPr/>
              <a:t>5</a:t>
            </a:fld>
            <a:endParaRPr lang="en-US" smtClean="0"/>
          </a:p>
        </p:txBody>
      </p:sp>
      <p:sp>
        <p:nvSpPr>
          <p:cNvPr id="1024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dirty="0" smtClean="0">
                <a:solidFill>
                  <a:srgbClr val="C00000"/>
                </a:solidFill>
              </a:rPr>
              <a:t>2. </a:t>
            </a:r>
            <a:r>
              <a:rPr lang="en-US" b="1" dirty="0" err="1" smtClean="0">
                <a:solidFill>
                  <a:srgbClr val="C00000"/>
                </a:solidFill>
              </a:rPr>
              <a:t>GnRH</a:t>
            </a:r>
            <a:r>
              <a:rPr lang="en-US" b="1" dirty="0" smtClean="0">
                <a:solidFill>
                  <a:srgbClr val="C00000"/>
                </a:solidFill>
              </a:rPr>
              <a:t> antagonist</a:t>
            </a:r>
          </a:p>
        </p:txBody>
      </p:sp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3000" b="1" dirty="0" err="1" smtClean="0"/>
              <a:t>Ganirelix</a:t>
            </a:r>
            <a:endParaRPr lang="en-US" sz="3000" b="1" dirty="0" smtClean="0"/>
          </a:p>
          <a:p>
            <a:r>
              <a:rPr lang="en-US" sz="3000" b="1" dirty="0" err="1" smtClean="0"/>
              <a:t>Cetrorelix</a:t>
            </a:r>
            <a:endParaRPr lang="en-US" sz="3000" b="1" dirty="0" smtClean="0"/>
          </a:p>
          <a:p>
            <a:r>
              <a:rPr lang="en-US" sz="3000" dirty="0" smtClean="0"/>
              <a:t>These are pure </a:t>
            </a:r>
            <a:r>
              <a:rPr lang="en-US" sz="3000" dirty="0" err="1" smtClean="0"/>
              <a:t>GnRH</a:t>
            </a:r>
            <a:r>
              <a:rPr lang="en-US" sz="3000" dirty="0" smtClean="0"/>
              <a:t> antagonists and do not cause initial increase in gonadotropin secretion.</a:t>
            </a:r>
          </a:p>
        </p:txBody>
      </p:sp>
    </p:spTree>
    <p:extLst>
      <p:ext uri="{BB962C8B-B14F-4D97-AF65-F5344CB8AC3E}">
        <p14:creationId xmlns:p14="http://schemas.microsoft.com/office/powerpoint/2010/main" val="2650345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5C976AB5-2FD5-4691-A30E-B29E409388DB}" type="slidenum">
              <a:rPr lang="en-US" smtClean="0"/>
              <a:pPr/>
              <a:t>6</a:t>
            </a:fld>
            <a:endParaRPr lang="en-US" smtClean="0"/>
          </a:p>
        </p:txBody>
      </p:sp>
      <p:sp>
        <p:nvSpPr>
          <p:cNvPr id="11267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690720"/>
            <a:ext cx="7772400" cy="813619"/>
          </a:xfrm>
        </p:spPr>
        <p:txBody>
          <a:bodyPr/>
          <a:lstStyle/>
          <a:p>
            <a:pPr eaLnBrk="1" hangingPunct="1"/>
            <a:r>
              <a:rPr lang="en-US" b="1" dirty="0" smtClean="0">
                <a:solidFill>
                  <a:srgbClr val="C00000"/>
                </a:solidFill>
              </a:rPr>
              <a:t>3. Gonadotropins: FSH &amp; LH</a:t>
            </a:r>
          </a:p>
        </p:txBody>
      </p:sp>
      <p:sp>
        <p:nvSpPr>
          <p:cNvPr id="11268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2362200"/>
            <a:ext cx="7924800" cy="3276600"/>
          </a:xfrm>
        </p:spPr>
        <p:txBody>
          <a:bodyPr>
            <a:normAutofit/>
          </a:bodyPr>
          <a:lstStyle/>
          <a:p>
            <a:pPr marL="457200" indent="-457200" algn="l" eaLnBrk="1" hangingPunct="1">
              <a:buFont typeface="Arial" panose="020B0604020202020204" pitchFamily="34" charset="0"/>
              <a:buChar char="•"/>
            </a:pPr>
            <a:r>
              <a:rPr lang="en-US" b="1" dirty="0" smtClean="0">
                <a:solidFill>
                  <a:schemeClr val="tx1"/>
                </a:solidFill>
              </a:rPr>
              <a:t>Gonadotropin preparations</a:t>
            </a:r>
            <a:r>
              <a:rPr lang="en-US" dirty="0" smtClean="0">
                <a:solidFill>
                  <a:schemeClr val="tx1"/>
                </a:solidFill>
              </a:rPr>
              <a:t>:</a:t>
            </a:r>
          </a:p>
          <a:p>
            <a:pPr lvl="1" algn="l" eaLnBrk="1" hangingPunct="1">
              <a:buFontTx/>
              <a:buChar char="–"/>
            </a:pPr>
            <a:r>
              <a:rPr lang="en-US" sz="3200" dirty="0" smtClean="0">
                <a:solidFill>
                  <a:schemeClr val="tx1"/>
                </a:solidFill>
              </a:rPr>
              <a:t> </a:t>
            </a:r>
            <a:r>
              <a:rPr lang="en-US" sz="3200" dirty="0" err="1" smtClean="0">
                <a:solidFill>
                  <a:schemeClr val="tx1"/>
                </a:solidFill>
              </a:rPr>
              <a:t>Menotropins</a:t>
            </a:r>
            <a:r>
              <a:rPr lang="en-US" sz="3200" dirty="0" smtClean="0">
                <a:solidFill>
                  <a:schemeClr val="tx1"/>
                </a:solidFill>
              </a:rPr>
              <a:t> (LH + FSH)</a:t>
            </a:r>
          </a:p>
          <a:p>
            <a:pPr lvl="1" algn="l" eaLnBrk="1" hangingPunct="1">
              <a:buFontTx/>
              <a:buChar char="–"/>
            </a:pPr>
            <a:r>
              <a:rPr lang="en-US" sz="3200" dirty="0" smtClean="0">
                <a:solidFill>
                  <a:schemeClr val="tx1"/>
                </a:solidFill>
              </a:rPr>
              <a:t> Recombinant FSH and LH</a:t>
            </a:r>
          </a:p>
          <a:p>
            <a:pPr lvl="1" algn="l" eaLnBrk="1" hangingPunct="1">
              <a:buFontTx/>
              <a:buChar char="–"/>
            </a:pPr>
            <a:r>
              <a:rPr lang="en-US" sz="3200" dirty="0" smtClean="0">
                <a:solidFill>
                  <a:schemeClr val="tx1"/>
                </a:solidFill>
              </a:rPr>
              <a:t> </a:t>
            </a:r>
            <a:r>
              <a:rPr lang="en-US" sz="3200" dirty="0" err="1" smtClean="0">
                <a:solidFill>
                  <a:schemeClr val="tx1"/>
                </a:solidFill>
              </a:rPr>
              <a:t>hCG</a:t>
            </a:r>
            <a:r>
              <a:rPr lang="en-US" sz="3200" dirty="0" smtClean="0">
                <a:solidFill>
                  <a:schemeClr val="tx1"/>
                </a:solidFill>
              </a:rPr>
              <a:t> (Human chorionic </a:t>
            </a:r>
            <a:r>
              <a:rPr lang="en-US" sz="3200" dirty="0" err="1" smtClean="0">
                <a:solidFill>
                  <a:schemeClr val="tx1"/>
                </a:solidFill>
              </a:rPr>
              <a:t>gonadotropin</a:t>
            </a:r>
            <a:r>
              <a:rPr lang="en-US" sz="3200" dirty="0" smtClean="0">
                <a:solidFill>
                  <a:schemeClr val="tx1"/>
                </a:solidFill>
              </a:rPr>
              <a:t>)</a:t>
            </a:r>
          </a:p>
          <a:p>
            <a:pPr algn="l" eaLnBrk="1" hangingPunct="1"/>
            <a:endParaRPr lang="en-US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5522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8710" y="2746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Follicle-Stimulating Hormone (FSH)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73846" cy="4525963"/>
          </a:xfrm>
        </p:spPr>
        <p:txBody>
          <a:bodyPr>
            <a:noAutofit/>
          </a:bodyPr>
          <a:lstStyle/>
          <a:p>
            <a:pPr marL="0" indent="0" algn="just" rtl="0">
              <a:buNone/>
            </a:pPr>
            <a:r>
              <a:rPr lang="en-US" sz="2800" b="1" u="sng" dirty="0" smtClean="0"/>
              <a:t>Therapeutic uses:</a:t>
            </a:r>
          </a:p>
          <a:p>
            <a:pPr marL="457200" indent="-457200" algn="just" rtl="0">
              <a:buFont typeface="+mj-lt"/>
              <a:buAutoNum type="arabicPeriod"/>
            </a:pPr>
            <a:r>
              <a:rPr lang="en-US" sz="2800" dirty="0" smtClean="0"/>
              <a:t>Treatment of infertility caused by hypogonadism in both sexes.</a:t>
            </a:r>
          </a:p>
          <a:p>
            <a:pPr marL="457200" indent="-457200" algn="just" rtl="0">
              <a:buFont typeface="+mj-lt"/>
              <a:buAutoNum type="arabicPeriod"/>
            </a:pPr>
            <a:r>
              <a:rPr lang="en-US" sz="2800" dirty="0" smtClean="0"/>
              <a:t>To stimulate ovulation as a part of in-vitro fertilization (IVF) programs.</a:t>
            </a:r>
          </a:p>
          <a:p>
            <a:pPr marL="0" indent="0" algn="just" rtl="0">
              <a:buNone/>
            </a:pPr>
            <a:r>
              <a:rPr lang="en-US" sz="2800" b="1" u="sng" dirty="0" smtClean="0"/>
              <a:t>Side effects:</a:t>
            </a:r>
          </a:p>
          <a:p>
            <a:pPr marL="457200" indent="-457200" algn="just" rtl="0">
              <a:buFont typeface="+mj-lt"/>
              <a:buAutoNum type="arabicPeriod"/>
            </a:pPr>
            <a:r>
              <a:rPr lang="en-US" sz="2800" dirty="0" err="1" smtClean="0"/>
              <a:t>Hyperstimulation</a:t>
            </a:r>
            <a:r>
              <a:rPr lang="en-US" sz="2800" dirty="0" smtClean="0"/>
              <a:t> syndrome (enlarged ovaries, ascites, fever, embolism, etc.).</a:t>
            </a:r>
          </a:p>
          <a:p>
            <a:pPr marL="457200" indent="-457200" algn="just" rtl="0">
              <a:buFont typeface="+mj-lt"/>
              <a:buAutoNum type="arabicPeriod"/>
            </a:pPr>
            <a:r>
              <a:rPr lang="en-US" sz="2800" dirty="0" smtClean="0"/>
              <a:t>Multiple births.</a:t>
            </a:r>
          </a:p>
          <a:p>
            <a:pPr marL="457200" indent="-457200" algn="just" rtl="0">
              <a:buFont typeface="+mj-lt"/>
              <a:buAutoNum type="arabicPeriod"/>
            </a:pPr>
            <a:r>
              <a:rPr lang="en-US" sz="2800" dirty="0" smtClean="0"/>
              <a:t>Gynecomastia in men.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88212518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6402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Human chorionic gonadotropin (</a:t>
            </a:r>
            <a:r>
              <a:rPr lang="en-US" b="1" i="1" dirty="0" err="1">
                <a:solidFill>
                  <a:srgbClr val="C00000"/>
                </a:solidFill>
              </a:rPr>
              <a:t>h</a:t>
            </a:r>
            <a:r>
              <a:rPr lang="en-US" b="1" dirty="0" err="1">
                <a:solidFill>
                  <a:srgbClr val="C00000"/>
                </a:solidFill>
              </a:rPr>
              <a:t>CG</a:t>
            </a:r>
            <a:r>
              <a:rPr lang="en-US" b="1" dirty="0" smtClean="0">
                <a:solidFill>
                  <a:srgbClr val="C00000"/>
                </a:solidFill>
              </a:rPr>
              <a:t>)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5975" y="1307024"/>
            <a:ext cx="8450825" cy="4843053"/>
          </a:xfrm>
        </p:spPr>
        <p:txBody>
          <a:bodyPr>
            <a:noAutofit/>
          </a:bodyPr>
          <a:lstStyle/>
          <a:p>
            <a:pPr algn="just" rtl="0">
              <a:buFont typeface="Wingdings" panose="05000000000000000000" pitchFamily="2" charset="2"/>
              <a:buChar char="§"/>
            </a:pPr>
            <a:r>
              <a:rPr lang="en-US" sz="2600" dirty="0" smtClean="0"/>
              <a:t>It is glycoprotein produced by the placenta </a:t>
            </a:r>
          </a:p>
          <a:p>
            <a:pPr algn="just" rtl="0">
              <a:buFont typeface="Wingdings" panose="05000000000000000000" pitchFamily="2" charset="2"/>
              <a:buChar char="§"/>
            </a:pPr>
            <a:r>
              <a:rPr lang="en-US" sz="2600" i="1" dirty="0" err="1" smtClean="0"/>
              <a:t>h</a:t>
            </a:r>
            <a:r>
              <a:rPr lang="en-US" sz="2600" dirty="0" err="1" smtClean="0"/>
              <a:t>CG</a:t>
            </a:r>
            <a:r>
              <a:rPr lang="en-US" sz="2600" dirty="0" smtClean="0"/>
              <a:t> can be used as LH substitute.</a:t>
            </a:r>
          </a:p>
          <a:p>
            <a:pPr marL="0" indent="0" algn="just" rtl="0">
              <a:buNone/>
            </a:pPr>
            <a:r>
              <a:rPr lang="en-US" sz="2600" b="1" u="sng" dirty="0" smtClean="0"/>
              <a:t>Therapeutic uses: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en-US" sz="2600" dirty="0" smtClean="0"/>
              <a:t>Treatment of infertility both sexes.</a:t>
            </a:r>
            <a:r>
              <a:rPr lang="en-US" sz="2600" dirty="0"/>
              <a:t> </a:t>
            </a:r>
            <a:endParaRPr lang="en-US" sz="2600" dirty="0" smtClean="0"/>
          </a:p>
          <a:p>
            <a:pPr marL="857250" lvl="1" indent="-457200" algn="just">
              <a:buFont typeface="+mj-lt"/>
              <a:buAutoNum type="alphaUcPeriod"/>
            </a:pPr>
            <a:r>
              <a:rPr lang="en-US" sz="2600" dirty="0" smtClean="0"/>
              <a:t>In females </a:t>
            </a:r>
            <a:r>
              <a:rPr lang="en-US" sz="2600" dirty="0" err="1" smtClean="0"/>
              <a:t>hCG</a:t>
            </a:r>
            <a:r>
              <a:rPr lang="en-US" sz="2600" dirty="0" smtClean="0"/>
              <a:t>  is used </a:t>
            </a:r>
            <a:r>
              <a:rPr lang="en-US" sz="2600" dirty="0"/>
              <a:t>as a part of </a:t>
            </a:r>
            <a:r>
              <a:rPr lang="en-US" sz="2600" dirty="0" err="1" smtClean="0"/>
              <a:t>invitro</a:t>
            </a:r>
            <a:r>
              <a:rPr lang="en-US" sz="2600" dirty="0" smtClean="0"/>
              <a:t> </a:t>
            </a:r>
            <a:r>
              <a:rPr lang="en-US" sz="2600" dirty="0"/>
              <a:t>fertilization (IVF) </a:t>
            </a:r>
            <a:r>
              <a:rPr lang="en-US" sz="2600" dirty="0" smtClean="0"/>
              <a:t>programs to induce ovulation when mature follicles are present (ovulation occurs 36-40hrs from injection). </a:t>
            </a:r>
          </a:p>
          <a:p>
            <a:pPr marL="857250" lvl="1" indent="-457200" algn="just">
              <a:buFont typeface="+mj-lt"/>
              <a:buAutoNum type="alphaUcPeriod"/>
            </a:pPr>
            <a:r>
              <a:rPr lang="en-US" sz="2600" dirty="0" smtClean="0"/>
              <a:t>HCG </a:t>
            </a:r>
            <a:r>
              <a:rPr lang="en-US" sz="2600" dirty="0"/>
              <a:t>injections are used to stimulate the </a:t>
            </a:r>
            <a:r>
              <a:rPr lang="en-US" sz="2600" dirty="0" err="1"/>
              <a:t>Leydig</a:t>
            </a:r>
            <a:r>
              <a:rPr lang="en-US" sz="2600" dirty="0"/>
              <a:t> cells to synthesize </a:t>
            </a:r>
            <a:r>
              <a:rPr lang="en-US" sz="2600" dirty="0" smtClean="0"/>
              <a:t>testosterone.</a:t>
            </a:r>
          </a:p>
          <a:p>
            <a:pPr marL="514350" indent="-514350">
              <a:buFont typeface="+mj-lt"/>
              <a:buAutoNum type="arabicPeriod" startAt="2"/>
            </a:pPr>
            <a:r>
              <a:rPr lang="en-US" sz="2600" dirty="0"/>
              <a:t>Treatment hypogonadism</a:t>
            </a:r>
          </a:p>
          <a:p>
            <a:pPr marL="457200" indent="-457200">
              <a:buFont typeface="+mj-lt"/>
              <a:buAutoNum type="arabicPeriod" startAt="2"/>
            </a:pPr>
            <a:r>
              <a:rPr lang="en-US" sz="2600" dirty="0"/>
              <a:t>Treatment of undescended testes (cryptorchidism)</a:t>
            </a:r>
          </a:p>
          <a:p>
            <a:pPr marL="857250" lvl="1" indent="-457200" algn="just">
              <a:buFont typeface="+mj-lt"/>
              <a:buAutoNum type="alphaUcPeriod"/>
            </a:pPr>
            <a:endParaRPr lang="en-US" sz="2600" dirty="0" smtClean="0"/>
          </a:p>
        </p:txBody>
      </p:sp>
    </p:spTree>
    <p:extLst>
      <p:ext uri="{BB962C8B-B14F-4D97-AF65-F5344CB8AC3E}">
        <p14:creationId xmlns:p14="http://schemas.microsoft.com/office/powerpoint/2010/main" val="13283228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CE0B2B1B-0550-4D6E-AB4F-129160C56E8E}" type="slidenum">
              <a:rPr lang="en-US" smtClean="0"/>
              <a:pPr/>
              <a:t>9</a:t>
            </a:fld>
            <a:endParaRPr lang="en-US" smtClean="0"/>
          </a:p>
        </p:txBody>
      </p:sp>
      <p:sp>
        <p:nvSpPr>
          <p:cNvPr id="1433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dirty="0" smtClean="0">
                <a:solidFill>
                  <a:srgbClr val="C00000"/>
                </a:solidFill>
              </a:rPr>
              <a:t>4. Estrogens</a:t>
            </a:r>
          </a:p>
        </p:txBody>
      </p:sp>
      <p:sp>
        <p:nvSpPr>
          <p:cNvPr id="1434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452720"/>
            <a:ext cx="8524568" cy="4525963"/>
          </a:xfrm>
        </p:spPr>
        <p:txBody>
          <a:bodyPr>
            <a:noAutofit/>
          </a:bodyPr>
          <a:lstStyle/>
          <a:p>
            <a:pPr eaLnBrk="1" hangingPunct="1">
              <a:buFontTx/>
              <a:buNone/>
            </a:pPr>
            <a:r>
              <a:rPr lang="en-US" sz="2800" b="1" dirty="0" smtClean="0">
                <a:solidFill>
                  <a:srgbClr val="0070C0"/>
                </a:solidFill>
              </a:rPr>
              <a:t>Physiological Role</a:t>
            </a:r>
            <a:r>
              <a:rPr lang="en-US" sz="2800" dirty="0" smtClean="0"/>
              <a:t>:</a:t>
            </a:r>
          </a:p>
          <a:p>
            <a:pPr marL="457200" indent="-457200">
              <a:buFont typeface="+mj-lt"/>
              <a:buAutoNum type="arabicPeriod"/>
            </a:pPr>
            <a:r>
              <a:rPr lang="en-CA" sz="2800" dirty="0" smtClean="0">
                <a:solidFill>
                  <a:srgbClr val="000000"/>
                </a:solidFill>
              </a:rPr>
              <a:t>Development of genital tract and breast.</a:t>
            </a:r>
            <a:endParaRPr lang="en-US" sz="2800" dirty="0">
              <a:solidFill>
                <a:srgbClr val="000000"/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en-CA" sz="2800" dirty="0" smtClean="0">
                <a:solidFill>
                  <a:srgbClr val="000000"/>
                </a:solidFill>
              </a:rPr>
              <a:t>Secondary sex </a:t>
            </a:r>
            <a:r>
              <a:rPr lang="en-CA" sz="2800" dirty="0">
                <a:solidFill>
                  <a:srgbClr val="000000"/>
                </a:solidFill>
              </a:rPr>
              <a:t>characters</a:t>
            </a:r>
            <a:r>
              <a:rPr lang="en-CA" sz="2800" dirty="0" smtClean="0">
                <a:solidFill>
                  <a:srgbClr val="000000"/>
                </a:solidFill>
              </a:rPr>
              <a:t>.</a:t>
            </a:r>
            <a:r>
              <a:rPr lang="en-US" sz="2800" dirty="0"/>
              <a:t> Menstrual </a:t>
            </a:r>
            <a:r>
              <a:rPr lang="en-US" sz="2800" dirty="0" smtClean="0"/>
              <a:t>cycle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800" dirty="0" smtClean="0"/>
              <a:t>During </a:t>
            </a:r>
            <a:r>
              <a:rPr lang="en-US" sz="2800" dirty="0"/>
              <a:t>follicular phase it cause endometrium to grow</a:t>
            </a:r>
          </a:p>
          <a:p>
            <a:pPr marL="457200" indent="-457200">
              <a:buFont typeface="+mj-lt"/>
              <a:buAutoNum type="arabicPeriod"/>
            </a:pPr>
            <a:r>
              <a:rPr lang="en-CA" sz="2800" dirty="0" smtClean="0">
                <a:solidFill>
                  <a:srgbClr val="000000"/>
                </a:solidFill>
              </a:rPr>
              <a:t>Metabolic </a:t>
            </a:r>
            <a:r>
              <a:rPr lang="en-CA" sz="2800" dirty="0">
                <a:solidFill>
                  <a:srgbClr val="000000"/>
                </a:solidFill>
              </a:rPr>
              <a:t>effects:</a:t>
            </a:r>
            <a:endParaRPr lang="en-US" sz="2800" dirty="0">
              <a:solidFill>
                <a:srgbClr val="000000"/>
              </a:solidFill>
            </a:endParaRPr>
          </a:p>
          <a:p>
            <a:pPr marL="800100" lvl="1" indent="-342900">
              <a:buFont typeface="Arial" pitchFamily="34" charset="0"/>
              <a:buChar char="•"/>
            </a:pPr>
            <a:r>
              <a:rPr lang="en-CA" dirty="0">
                <a:solidFill>
                  <a:srgbClr val="000000"/>
                </a:solidFill>
              </a:rPr>
              <a:t>Increase bone mass and prevent bone resorption.</a:t>
            </a:r>
            <a:endParaRPr lang="ar-EG" dirty="0">
              <a:solidFill>
                <a:srgbClr val="000000"/>
              </a:solidFill>
            </a:endParaRPr>
          </a:p>
          <a:p>
            <a:pPr marL="800100" lvl="1" indent="-342900">
              <a:buFont typeface="Arial" pitchFamily="34" charset="0"/>
              <a:buChar char="•"/>
            </a:pPr>
            <a:r>
              <a:rPr lang="en-CA" dirty="0">
                <a:solidFill>
                  <a:srgbClr val="000000"/>
                </a:solidFill>
              </a:rPr>
              <a:t>Increase blood glucose.</a:t>
            </a:r>
            <a:endParaRPr lang="en-US" dirty="0">
              <a:solidFill>
                <a:srgbClr val="000000"/>
              </a:solidFill>
            </a:endParaRPr>
          </a:p>
          <a:p>
            <a:pPr marL="800100" lvl="1" indent="-342900">
              <a:buFont typeface="Arial" pitchFamily="34" charset="0"/>
              <a:buChar char="•"/>
            </a:pPr>
            <a:r>
              <a:rPr lang="en-CA" dirty="0">
                <a:solidFill>
                  <a:srgbClr val="000000"/>
                </a:solidFill>
              </a:rPr>
              <a:t>Increase serum TGs and decrease cholesterol. </a:t>
            </a:r>
            <a:endParaRPr lang="ar-EG" dirty="0">
              <a:solidFill>
                <a:srgbClr val="000000"/>
              </a:solidFill>
            </a:endParaRPr>
          </a:p>
          <a:p>
            <a:pPr marL="800100" lvl="1" indent="-342900">
              <a:buFont typeface="Arial" pitchFamily="34" charset="0"/>
              <a:buChar char="•"/>
            </a:pPr>
            <a:r>
              <a:rPr lang="en-CA" dirty="0">
                <a:solidFill>
                  <a:srgbClr val="000000"/>
                </a:solidFill>
              </a:rPr>
              <a:t>Salt and water retention.</a:t>
            </a:r>
            <a:endParaRPr lang="en-US" dirty="0">
              <a:solidFill>
                <a:srgbClr val="000000"/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en-CA" sz="2800" dirty="0" smtClean="0">
                <a:solidFill>
                  <a:srgbClr val="000000"/>
                </a:solidFill>
              </a:rPr>
              <a:t>Increase </a:t>
            </a:r>
            <a:r>
              <a:rPr lang="en-CA" sz="2800" dirty="0">
                <a:solidFill>
                  <a:srgbClr val="000000"/>
                </a:solidFill>
              </a:rPr>
              <a:t>blood coagulation and platelet adhesiveness.</a:t>
            </a:r>
            <a:endParaRPr lang="en-US" sz="2800" dirty="0" smtClean="0"/>
          </a:p>
        </p:txBody>
      </p:sp>
    </p:spTree>
    <p:extLst>
      <p:ext uri="{BB962C8B-B14F-4D97-AF65-F5344CB8AC3E}">
        <p14:creationId xmlns:p14="http://schemas.microsoft.com/office/powerpoint/2010/main" val="1296840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608</TotalTime>
  <Words>1260</Words>
  <Application>Microsoft Office PowerPoint</Application>
  <PresentationFormat>On-screen Show (4:3)</PresentationFormat>
  <Paragraphs>250</Paragraphs>
  <Slides>33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34" baseType="lpstr">
      <vt:lpstr>Office Theme</vt:lpstr>
      <vt:lpstr>Female sex hormones </vt:lpstr>
      <vt:lpstr>Gonadotropin releasing hormone  (GnRH)</vt:lpstr>
      <vt:lpstr>1. GnRH analogs</vt:lpstr>
      <vt:lpstr>PowerPoint Presentation</vt:lpstr>
      <vt:lpstr>2. GnRH antagonist</vt:lpstr>
      <vt:lpstr>3. Gonadotropins: FSH &amp; LH</vt:lpstr>
      <vt:lpstr>Follicle-Stimulating Hormone (FSH)</vt:lpstr>
      <vt:lpstr>Human chorionic gonadotropin (hCG)</vt:lpstr>
      <vt:lpstr>4. Estrogens</vt:lpstr>
      <vt:lpstr>Types of estrogen </vt:lpstr>
      <vt:lpstr>PowerPoint Presentation</vt:lpstr>
      <vt:lpstr>PowerPoint Presentation</vt:lpstr>
      <vt:lpstr>PowerPoint Presentation</vt:lpstr>
      <vt:lpstr>5. Selective estrogen receptor modulators (SERMs)</vt:lpstr>
      <vt:lpstr>A. Tamoxifen</vt:lpstr>
      <vt:lpstr>PowerPoint Presentation</vt:lpstr>
      <vt:lpstr>B. Raloxifene</vt:lpstr>
      <vt:lpstr>6. Estrogen antagonists</vt:lpstr>
      <vt:lpstr>7. Aromatase inhibitors</vt:lpstr>
      <vt:lpstr>PowerPoint Presentation</vt:lpstr>
      <vt:lpstr>8. Progestins</vt:lpstr>
      <vt:lpstr>PowerPoint Presentation</vt:lpstr>
      <vt:lpstr>PowerPoint Presentation</vt:lpstr>
      <vt:lpstr>PowerPoint Presentation</vt:lpstr>
      <vt:lpstr>9. Progesterone antagonist</vt:lpstr>
      <vt:lpstr>Infertility</vt:lpstr>
      <vt:lpstr>PowerPoint Presentation</vt:lpstr>
      <vt:lpstr>Drugs affecting uterine smooth muscle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Ross University School of Medicine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Kaukab Azim</dc:creator>
  <cp:lastModifiedBy>Muhab Sulaiman</cp:lastModifiedBy>
  <cp:revision>38</cp:revision>
  <dcterms:created xsi:type="dcterms:W3CDTF">2012-05-14T06:30:55Z</dcterms:created>
  <dcterms:modified xsi:type="dcterms:W3CDTF">2015-11-22T09:28:12Z</dcterms:modified>
</cp:coreProperties>
</file>